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5" r:id="rId1"/>
    <p:sldMasterId id="2147484186" r:id="rId2"/>
    <p:sldMasterId id="2147484231" r:id="rId3"/>
    <p:sldMasterId id="2147484265" r:id="rId4"/>
    <p:sldMasterId id="2147484282" r:id="rId5"/>
  </p:sldMasterIdLst>
  <p:notesMasterIdLst>
    <p:notesMasterId r:id="rId30"/>
  </p:notesMasterIdLst>
  <p:sldIdLst>
    <p:sldId id="256" r:id="rId6"/>
    <p:sldId id="257" r:id="rId7"/>
    <p:sldId id="258" r:id="rId8"/>
    <p:sldId id="272" r:id="rId9"/>
    <p:sldId id="281" r:id="rId10"/>
    <p:sldId id="280" r:id="rId11"/>
    <p:sldId id="275" r:id="rId12"/>
    <p:sldId id="277" r:id="rId13"/>
    <p:sldId id="278" r:id="rId14"/>
    <p:sldId id="276" r:id="rId15"/>
    <p:sldId id="259" r:id="rId16"/>
    <p:sldId id="273" r:id="rId17"/>
    <p:sldId id="262" r:id="rId18"/>
    <p:sldId id="263" r:id="rId19"/>
    <p:sldId id="261" r:id="rId20"/>
    <p:sldId id="274" r:id="rId21"/>
    <p:sldId id="265" r:id="rId22"/>
    <p:sldId id="266" r:id="rId23"/>
    <p:sldId id="269" r:id="rId24"/>
    <p:sldId id="268" r:id="rId25"/>
    <p:sldId id="270" r:id="rId26"/>
    <p:sldId id="260" r:id="rId27"/>
    <p:sldId id="282"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7B1"/>
    <a:srgbClr val="F4F17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79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thomas\Documents\ODF%20STRATEGIES\ODF%20graphics\CATS%20Figures%20for%20COs%20revised%20chart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work\CLTS%20Non-Cholera%20villages.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file:///C:\Documents%20and%20Settings\GHOSTRIDER\Desktop\office\Base%20des%20Donnees%20ATPC%20a%20la%20date%2031%20decembr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44815360701758E-2"/>
          <c:y val="3.1578947368421054E-2"/>
          <c:w val="0.95654359043451331"/>
          <c:h val="0.62346373808537092"/>
        </c:manualLayout>
      </c:layout>
      <c:barChart>
        <c:barDir val="col"/>
        <c:grouping val="clustered"/>
        <c:varyColors val="0"/>
        <c:ser>
          <c:idx val="0"/>
          <c:order val="0"/>
          <c:tx>
            <c:strRef>
              <c:f>ESARO!$C$1</c:f>
              <c:strCache>
                <c:ptCount val="1"/>
                <c:pt idx="0">
                  <c:v>ODF population</c:v>
                </c:pt>
              </c:strCache>
            </c:strRef>
          </c:tx>
          <c:invertIfNegative val="0"/>
          <c:dPt>
            <c:idx val="13"/>
            <c:invertIfNegative val="0"/>
            <c:bubble3D val="0"/>
            <c:spPr>
              <a:solidFill>
                <a:schemeClr val="accent6">
                  <a:lumMod val="50000"/>
                </a:schemeClr>
              </a:solidFill>
            </c:spPr>
          </c:dPt>
          <c:dLbls>
            <c:dLbl>
              <c:idx val="10"/>
              <c:layout>
                <c:manualLayout>
                  <c:x val="-5.8479532163742687E-3"/>
                  <c:y val="-2.12695269853983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spPr/>
              <c:txPr>
                <a:bodyPr/>
                <a:lstStyle/>
                <a:p>
                  <a:pPr>
                    <a:defRPr sz="1200" b="1" i="0" baseline="0">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ESARO!$A$2:$A$14</c:f>
              <c:strCache>
                <c:ptCount val="13"/>
                <c:pt idx="0">
                  <c:v>Zimbabwe</c:v>
                </c:pt>
                <c:pt idx="1">
                  <c:v>South Sudan</c:v>
                </c:pt>
                <c:pt idx="2">
                  <c:v> Somalia</c:v>
                </c:pt>
                <c:pt idx="3">
                  <c:v>Uganda</c:v>
                </c:pt>
                <c:pt idx="4">
                  <c:v>Angola </c:v>
                </c:pt>
                <c:pt idx="5">
                  <c:v>Madagascar</c:v>
                </c:pt>
                <c:pt idx="6">
                  <c:v>Burundi</c:v>
                </c:pt>
                <c:pt idx="7">
                  <c:v>Eritrea</c:v>
                </c:pt>
                <c:pt idx="8">
                  <c:v>Mozambique</c:v>
                </c:pt>
                <c:pt idx="9">
                  <c:v>Malawi</c:v>
                </c:pt>
                <c:pt idx="10">
                  <c:v>Kenya</c:v>
                </c:pt>
                <c:pt idx="11">
                  <c:v>Zambia</c:v>
                </c:pt>
                <c:pt idx="12">
                  <c:v>Ethiopia</c:v>
                </c:pt>
              </c:strCache>
            </c:strRef>
          </c:cat>
          <c:val>
            <c:numRef>
              <c:f>ESARO!$C$2:$C$14</c:f>
              <c:numCache>
                <c:formatCode>#,##0</c:formatCode>
                <c:ptCount val="13"/>
                <c:pt idx="0">
                  <c:v>1675</c:v>
                </c:pt>
                <c:pt idx="1">
                  <c:v>10000</c:v>
                </c:pt>
                <c:pt idx="2">
                  <c:v>50000</c:v>
                </c:pt>
                <c:pt idx="3">
                  <c:v>59400</c:v>
                </c:pt>
                <c:pt idx="4">
                  <c:v>121015</c:v>
                </c:pt>
                <c:pt idx="5">
                  <c:v>227507</c:v>
                </c:pt>
                <c:pt idx="6">
                  <c:v>241755</c:v>
                </c:pt>
                <c:pt idx="7">
                  <c:v>430000</c:v>
                </c:pt>
                <c:pt idx="8">
                  <c:v>544319</c:v>
                </c:pt>
                <c:pt idx="9">
                  <c:v>639300</c:v>
                </c:pt>
                <c:pt idx="10">
                  <c:v>1026800</c:v>
                </c:pt>
                <c:pt idx="11" formatCode="#,##0;[Red]#,##0">
                  <c:v>1308000</c:v>
                </c:pt>
                <c:pt idx="12" formatCode="General">
                  <c:v>2469966</c:v>
                </c:pt>
              </c:numCache>
            </c:numRef>
          </c:val>
        </c:ser>
        <c:dLbls>
          <c:showLegendKey val="0"/>
          <c:showVal val="0"/>
          <c:showCatName val="0"/>
          <c:showSerName val="0"/>
          <c:showPercent val="0"/>
          <c:showBubbleSize val="0"/>
        </c:dLbls>
        <c:gapWidth val="150"/>
        <c:axId val="362546432"/>
        <c:axId val="362548000"/>
      </c:barChart>
      <c:catAx>
        <c:axId val="362546432"/>
        <c:scaling>
          <c:orientation val="minMax"/>
        </c:scaling>
        <c:delete val="0"/>
        <c:axPos val="b"/>
        <c:numFmt formatCode="General" sourceLinked="0"/>
        <c:majorTickMark val="out"/>
        <c:minorTickMark val="none"/>
        <c:tickLblPos val="nextTo"/>
        <c:txPr>
          <a:bodyPr/>
          <a:lstStyle/>
          <a:p>
            <a:pPr>
              <a:defRPr b="1" i="0" baseline="0">
                <a:solidFill>
                  <a:srgbClr val="FF9933"/>
                </a:solidFill>
              </a:defRPr>
            </a:pPr>
            <a:endParaRPr lang="en-US"/>
          </a:p>
        </c:txPr>
        <c:crossAx val="362548000"/>
        <c:crosses val="autoZero"/>
        <c:auto val="1"/>
        <c:lblAlgn val="ctr"/>
        <c:lblOffset val="100"/>
        <c:noMultiLvlLbl val="0"/>
      </c:catAx>
      <c:valAx>
        <c:axId val="362548000"/>
        <c:scaling>
          <c:orientation val="minMax"/>
          <c:max val="2100000"/>
          <c:min val="0"/>
        </c:scaling>
        <c:delete val="1"/>
        <c:axPos val="l"/>
        <c:majorGridlines>
          <c:spPr>
            <a:ln>
              <a:noFill/>
            </a:ln>
          </c:spPr>
        </c:majorGridlines>
        <c:numFmt formatCode="#,##0" sourceLinked="1"/>
        <c:majorTickMark val="out"/>
        <c:minorTickMark val="none"/>
        <c:tickLblPos val="nextTo"/>
        <c:crossAx val="3625464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lrMapOvr bg1="lt1" tx1="dk1" bg2="lt2" tx2="dk2" accent1="accent1" accent2="accent2" accent3="accent3" accent4="accent4" accent5="accent5" accent6="accent6" hlink="hlink" folHlink="folHlink"/>
  <c:chart>
    <c:title>
      <c:tx>
        <c:rich>
          <a:bodyPr/>
          <a:lstStyle/>
          <a:p>
            <a:pPr>
              <a:defRPr/>
            </a:pPr>
            <a:r>
              <a:rPr lang="en-US" sz="900" dirty="0"/>
              <a:t>CO-RELATION BETWEEN NUMBER OF HOUSEHOLDS </a:t>
            </a:r>
            <a:r>
              <a:rPr lang="en-US" sz="900" dirty="0" smtClean="0"/>
              <a:t>AND LATRINES USED IN ODF VILLAGES OF CHAD</a:t>
            </a:r>
            <a:endParaRPr lang="en-US" sz="900" dirty="0"/>
          </a:p>
        </c:rich>
      </c:tx>
      <c:layout>
        <c:manualLayout>
          <c:xMode val="edge"/>
          <c:yMode val="edge"/>
          <c:x val="9.3502845124443804E-2"/>
          <c:y val="2.32090431203919E-2"/>
        </c:manualLayout>
      </c:layout>
      <c:overlay val="0"/>
    </c:title>
    <c:autoTitleDeleted val="0"/>
    <c:plotArea>
      <c:layout>
        <c:manualLayout>
          <c:layoutTarget val="inner"/>
          <c:xMode val="edge"/>
          <c:yMode val="edge"/>
          <c:x val="0.154719577015834"/>
          <c:y val="0.175844746730555"/>
          <c:w val="0.50253388427727497"/>
          <c:h val="0.52203351422376298"/>
        </c:manualLayout>
      </c:layout>
      <c:barChart>
        <c:barDir val="col"/>
        <c:grouping val="clustered"/>
        <c:varyColors val="0"/>
        <c:ser>
          <c:idx val="0"/>
          <c:order val="0"/>
          <c:tx>
            <c:strRef>
              <c:f>'Villages FeDAL'!$N$44</c:f>
              <c:strCache>
                <c:ptCount val="1"/>
              </c:strCache>
            </c:strRef>
          </c:tx>
          <c:invertIfNegative val="0"/>
          <c:cat>
            <c:strRef>
              <c:f>'Villages FeDAL'!$M$45:$M$51</c:f>
              <c:strCache>
                <c:ptCount val="7"/>
                <c:pt idx="0">
                  <c:v>GUERA</c:v>
                </c:pt>
                <c:pt idx="1">
                  <c:v>Chari Baguirmi</c:v>
                </c:pt>
                <c:pt idx="2">
                  <c:v>Salamat</c:v>
                </c:pt>
                <c:pt idx="3">
                  <c:v>Sila</c:v>
                </c:pt>
                <c:pt idx="4">
                  <c:v>Hadjer Lamis</c:v>
                </c:pt>
                <c:pt idx="5">
                  <c:v>Ouaddai</c:v>
                </c:pt>
                <c:pt idx="6">
                  <c:v>Moyen chari</c:v>
                </c:pt>
              </c:strCache>
            </c:strRef>
          </c:cat>
          <c:val>
            <c:numRef>
              <c:f>'Villages FeDAL'!$N$45:$N$51</c:f>
              <c:numCache>
                <c:formatCode>General</c:formatCode>
                <c:ptCount val="7"/>
              </c:numCache>
            </c:numRef>
          </c:val>
        </c:ser>
        <c:ser>
          <c:idx val="1"/>
          <c:order val="1"/>
          <c:tx>
            <c:strRef>
              <c:f>'Villages FeDAL'!$O$44</c:f>
              <c:strCache>
                <c:ptCount val="1"/>
                <c:pt idx="0">
                  <c:v>No.of households</c:v>
                </c:pt>
              </c:strCache>
            </c:strRef>
          </c:tx>
          <c:spPr>
            <a:solidFill>
              <a:srgbClr val="00B0F0"/>
            </a:solidFill>
          </c:spPr>
          <c:invertIfNegative val="0"/>
          <c:cat>
            <c:strRef>
              <c:f>'Villages FeDAL'!$M$45:$M$51</c:f>
              <c:strCache>
                <c:ptCount val="7"/>
                <c:pt idx="0">
                  <c:v>GUERA</c:v>
                </c:pt>
                <c:pt idx="1">
                  <c:v>Chari Baguirmi</c:v>
                </c:pt>
                <c:pt idx="2">
                  <c:v>Salamat</c:v>
                </c:pt>
                <c:pt idx="3">
                  <c:v>Sila</c:v>
                </c:pt>
                <c:pt idx="4">
                  <c:v>Hadjer Lamis</c:v>
                </c:pt>
                <c:pt idx="5">
                  <c:v>Ouaddai</c:v>
                </c:pt>
                <c:pt idx="6">
                  <c:v>Moyen chari</c:v>
                </c:pt>
              </c:strCache>
            </c:strRef>
          </c:cat>
          <c:val>
            <c:numRef>
              <c:f>'Villages FeDAL'!$O$45:$O$51</c:f>
              <c:numCache>
                <c:formatCode>General</c:formatCode>
                <c:ptCount val="7"/>
                <c:pt idx="0">
                  <c:v>15415</c:v>
                </c:pt>
                <c:pt idx="1">
                  <c:v>323</c:v>
                </c:pt>
                <c:pt idx="2">
                  <c:v>495</c:v>
                </c:pt>
                <c:pt idx="3">
                  <c:v>2706</c:v>
                </c:pt>
                <c:pt idx="4">
                  <c:v>915</c:v>
                </c:pt>
                <c:pt idx="5">
                  <c:v>1021</c:v>
                </c:pt>
                <c:pt idx="6">
                  <c:v>2861</c:v>
                </c:pt>
              </c:numCache>
            </c:numRef>
          </c:val>
        </c:ser>
        <c:ser>
          <c:idx val="2"/>
          <c:order val="2"/>
          <c:tx>
            <c:strRef>
              <c:f>'Villages FeDAL'!$P$44</c:f>
              <c:strCache>
                <c:ptCount val="1"/>
                <c:pt idx="0">
                  <c:v>No.of latrines(CLTS)</c:v>
                </c:pt>
              </c:strCache>
            </c:strRef>
          </c:tx>
          <c:spPr>
            <a:solidFill>
              <a:srgbClr val="92D050"/>
            </a:solidFill>
          </c:spPr>
          <c:invertIfNegative val="0"/>
          <c:cat>
            <c:strRef>
              <c:f>'Villages FeDAL'!$M$45:$M$51</c:f>
              <c:strCache>
                <c:ptCount val="7"/>
                <c:pt idx="0">
                  <c:v>GUERA</c:v>
                </c:pt>
                <c:pt idx="1">
                  <c:v>Chari Baguirmi</c:v>
                </c:pt>
                <c:pt idx="2">
                  <c:v>Salamat</c:v>
                </c:pt>
                <c:pt idx="3">
                  <c:v>Sila</c:v>
                </c:pt>
                <c:pt idx="4">
                  <c:v>Hadjer Lamis</c:v>
                </c:pt>
                <c:pt idx="5">
                  <c:v>Ouaddai</c:v>
                </c:pt>
                <c:pt idx="6">
                  <c:v>Moyen chari</c:v>
                </c:pt>
              </c:strCache>
            </c:strRef>
          </c:cat>
          <c:val>
            <c:numRef>
              <c:f>'Villages FeDAL'!$P$45:$P$51</c:f>
              <c:numCache>
                <c:formatCode>General</c:formatCode>
                <c:ptCount val="7"/>
                <c:pt idx="0">
                  <c:v>12049</c:v>
                </c:pt>
                <c:pt idx="1">
                  <c:v>329</c:v>
                </c:pt>
                <c:pt idx="2">
                  <c:v>495</c:v>
                </c:pt>
                <c:pt idx="3">
                  <c:v>2560</c:v>
                </c:pt>
                <c:pt idx="4">
                  <c:v>882</c:v>
                </c:pt>
                <c:pt idx="5">
                  <c:v>1021</c:v>
                </c:pt>
                <c:pt idx="6">
                  <c:v>2889</c:v>
                </c:pt>
              </c:numCache>
            </c:numRef>
          </c:val>
        </c:ser>
        <c:dLbls>
          <c:showLegendKey val="0"/>
          <c:showVal val="0"/>
          <c:showCatName val="0"/>
          <c:showSerName val="0"/>
          <c:showPercent val="0"/>
          <c:showBubbleSize val="0"/>
        </c:dLbls>
        <c:gapWidth val="150"/>
        <c:axId val="268228800"/>
        <c:axId val="268232328"/>
      </c:barChart>
      <c:catAx>
        <c:axId val="268228800"/>
        <c:scaling>
          <c:orientation val="minMax"/>
        </c:scaling>
        <c:delete val="0"/>
        <c:axPos val="b"/>
        <c:title>
          <c:tx>
            <c:rich>
              <a:bodyPr/>
              <a:lstStyle/>
              <a:p>
                <a:pPr>
                  <a:defRPr sz="800"/>
                </a:pPr>
                <a:r>
                  <a:rPr lang="en-US" sz="800" dirty="0"/>
                  <a:t>REGIONS</a:t>
                </a:r>
                <a:r>
                  <a:rPr lang="en-US" sz="800" baseline="0" dirty="0"/>
                  <a:t> IN CHAD</a:t>
                </a:r>
                <a:endParaRPr lang="en-US" sz="800" dirty="0"/>
              </a:p>
            </c:rich>
          </c:tx>
          <c:overlay val="0"/>
        </c:title>
        <c:numFmt formatCode="General" sourceLinked="1"/>
        <c:majorTickMark val="none"/>
        <c:minorTickMark val="none"/>
        <c:tickLblPos val="nextTo"/>
        <c:crossAx val="268232328"/>
        <c:crosses val="autoZero"/>
        <c:auto val="1"/>
        <c:lblAlgn val="ctr"/>
        <c:lblOffset val="100"/>
        <c:noMultiLvlLbl val="0"/>
      </c:catAx>
      <c:valAx>
        <c:axId val="268232328"/>
        <c:scaling>
          <c:orientation val="minMax"/>
        </c:scaling>
        <c:delete val="0"/>
        <c:axPos val="l"/>
        <c:title>
          <c:tx>
            <c:rich>
              <a:bodyPr/>
              <a:lstStyle/>
              <a:p>
                <a:pPr>
                  <a:defRPr sz="800"/>
                </a:pPr>
                <a:r>
                  <a:rPr lang="en-US" sz="800" dirty="0" smtClean="0"/>
                  <a:t>HOUSEHOLDS AND LATRINES IN NUMBERS</a:t>
                </a:r>
                <a:endParaRPr lang="en-US" sz="800" dirty="0"/>
              </a:p>
            </c:rich>
          </c:tx>
          <c:overlay val="0"/>
        </c:title>
        <c:numFmt formatCode="General" sourceLinked="1"/>
        <c:majorTickMark val="out"/>
        <c:minorTickMark val="none"/>
        <c:tickLblPos val="nextTo"/>
        <c:crossAx val="268228800"/>
        <c:crosses val="autoZero"/>
        <c:crossBetween val="between"/>
      </c:valAx>
      <c:spPr>
        <a:solidFill>
          <a:schemeClr val="bg2"/>
        </a:solidFill>
      </c:spPr>
    </c:plotArea>
    <c:legend>
      <c:legendPos val="r"/>
      <c:legendEntry>
        <c:idx val="0"/>
        <c:delete val="1"/>
      </c:legendEntry>
      <c:layout>
        <c:manualLayout>
          <c:xMode val="edge"/>
          <c:yMode val="edge"/>
          <c:x val="0.65931187708222505"/>
          <c:y val="0.47897221097812098"/>
          <c:w val="0.340688122917775"/>
          <c:h val="0.227369127038444"/>
        </c:manualLayout>
      </c:layout>
      <c:overlay val="0"/>
    </c:legend>
    <c:plotVisOnly val="1"/>
    <c:dispBlanksAs val="gap"/>
    <c:showDLblsOverMax val="0"/>
  </c:chart>
  <c:spPr>
    <a:solidFill>
      <a:schemeClr val="accent1">
        <a:lumMod val="25000"/>
      </a:schemeClr>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lt1"/>
                </a:solidFill>
                <a:latin typeface="+mn-lt"/>
                <a:ea typeface="+mn-ea"/>
                <a:cs typeface="+mn-cs"/>
              </a:defRPr>
            </a:pPr>
            <a:r>
              <a:rPr lang="en-US" sz="800" b="1" i="0" baseline="0" dirty="0">
                <a:latin typeface="+mn-lt"/>
                <a:cs typeface="Shruti" pitchFamily="2"/>
              </a:rPr>
              <a:t>CO-RELATION BETWEEN NUMBER OF HOUSEHOLDS AND LATRINES USED IN  VILLAGES OF CHAD BEFORE THE  IMPLEMENTATION </a:t>
            </a:r>
            <a:r>
              <a:rPr lang="en-US" sz="800" b="1" i="0" baseline="0" dirty="0">
                <a:latin typeface="+mn-lt"/>
                <a:cs typeface="Tahoma" pitchFamily="34" charset="0"/>
              </a:rPr>
              <a:t>OF</a:t>
            </a:r>
            <a:r>
              <a:rPr lang="en-US" sz="800" b="1" i="0" baseline="0" dirty="0">
                <a:latin typeface="+mn-lt"/>
                <a:cs typeface="Shruti" pitchFamily="2"/>
              </a:rPr>
              <a:t> CLTS</a:t>
            </a:r>
            <a:endParaRPr lang="en-US" sz="800" dirty="0">
              <a:latin typeface="+mn-lt"/>
              <a:cs typeface="Shruti" pitchFamily="2"/>
            </a:endParaRPr>
          </a:p>
        </c:rich>
      </c:tx>
      <c:layout>
        <c:manualLayout>
          <c:xMode val="edge"/>
          <c:yMode val="edge"/>
          <c:x val="0.123650582659277"/>
          <c:y val="0"/>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lt1"/>
              </a:solidFill>
              <a:latin typeface="+mn-lt"/>
              <a:ea typeface="+mn-ea"/>
              <a:cs typeface="+mn-cs"/>
            </a:defRPr>
          </a:pPr>
          <a:endParaRPr lang="en-US"/>
        </a:p>
      </c:txPr>
    </c:title>
    <c:autoTitleDeleted val="0"/>
    <c:plotArea>
      <c:layout>
        <c:manualLayout>
          <c:layoutTarget val="inner"/>
          <c:xMode val="edge"/>
          <c:yMode val="edge"/>
          <c:x val="0.13978333807305901"/>
          <c:y val="0.16343982129242701"/>
          <c:w val="0.51072314590813095"/>
          <c:h val="0.52826698520269799"/>
        </c:manualLayout>
      </c:layout>
      <c:barChart>
        <c:barDir val="col"/>
        <c:grouping val="clustered"/>
        <c:varyColors val="0"/>
        <c:ser>
          <c:idx val="0"/>
          <c:order val="0"/>
          <c:tx>
            <c:strRef>
              <c:f>RECAPITULATIF!$G$28</c:f>
              <c:strCache>
                <c:ptCount val="1"/>
                <c:pt idx="0">
                  <c:v>No. of households</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c:spPr>
          <c:invertIfNegative val="0"/>
          <c:cat>
            <c:strRef>
              <c:f>RECAPITULATIF!$A$29:$A$38</c:f>
              <c:strCache>
                <c:ptCount val="10"/>
                <c:pt idx="1">
                  <c:v>Guera</c:v>
                </c:pt>
                <c:pt idx="2">
                  <c:v>Chari Baguirmi</c:v>
                </c:pt>
                <c:pt idx="3">
                  <c:v>Salamat</c:v>
                </c:pt>
                <c:pt idx="4">
                  <c:v>Sila</c:v>
                </c:pt>
                <c:pt idx="5">
                  <c:v>Sila( Goz Beida)</c:v>
                </c:pt>
                <c:pt idx="6">
                  <c:v>Hadjer Lamis</c:v>
                </c:pt>
                <c:pt idx="7">
                  <c:v>Ouaddai</c:v>
                </c:pt>
                <c:pt idx="8">
                  <c:v>Moyen Chari</c:v>
                </c:pt>
                <c:pt idx="9">
                  <c:v>Lac</c:v>
                </c:pt>
              </c:strCache>
            </c:strRef>
          </c:cat>
          <c:val>
            <c:numRef>
              <c:f>RECAPITULATIF!$G$29:$G$38</c:f>
              <c:numCache>
                <c:formatCode>#,##0</c:formatCode>
                <c:ptCount val="10"/>
                <c:pt idx="1">
                  <c:v>32866</c:v>
                </c:pt>
                <c:pt idx="2" formatCode="General">
                  <c:v>828</c:v>
                </c:pt>
                <c:pt idx="3" formatCode="General">
                  <c:v>2807</c:v>
                </c:pt>
                <c:pt idx="4" formatCode="General">
                  <c:v>1530</c:v>
                </c:pt>
                <c:pt idx="5" formatCode="General">
                  <c:v>2776</c:v>
                </c:pt>
                <c:pt idx="6">
                  <c:v>3002</c:v>
                </c:pt>
                <c:pt idx="7" formatCode="General">
                  <c:v>1831</c:v>
                </c:pt>
                <c:pt idx="8" formatCode="General">
                  <c:v>342</c:v>
                </c:pt>
                <c:pt idx="9" formatCode="General">
                  <c:v>4945</c:v>
                </c:pt>
              </c:numCache>
            </c:numRef>
          </c:val>
        </c:ser>
        <c:ser>
          <c:idx val="1"/>
          <c:order val="1"/>
          <c:tx>
            <c:strRef>
              <c:f>RECAPITULATIF!$H$28</c:f>
              <c:strCache>
                <c:ptCount val="1"/>
                <c:pt idx="0">
                  <c:v>No. of Latrines before CLTS</c:v>
                </c:pt>
              </c:strCache>
            </c:strRef>
          </c:tx>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c:spPr>
          <c:invertIfNegative val="0"/>
          <c:cat>
            <c:strRef>
              <c:f>RECAPITULATIF!$A$29:$A$38</c:f>
              <c:strCache>
                <c:ptCount val="10"/>
                <c:pt idx="1">
                  <c:v>Guera</c:v>
                </c:pt>
                <c:pt idx="2">
                  <c:v>Chari Baguirmi</c:v>
                </c:pt>
                <c:pt idx="3">
                  <c:v>Salamat</c:v>
                </c:pt>
                <c:pt idx="4">
                  <c:v>Sila</c:v>
                </c:pt>
                <c:pt idx="5">
                  <c:v>Sila( Goz Beida)</c:v>
                </c:pt>
                <c:pt idx="6">
                  <c:v>Hadjer Lamis</c:v>
                </c:pt>
                <c:pt idx="7">
                  <c:v>Ouaddai</c:v>
                </c:pt>
                <c:pt idx="8">
                  <c:v>Moyen Chari</c:v>
                </c:pt>
                <c:pt idx="9">
                  <c:v>Lac</c:v>
                </c:pt>
              </c:strCache>
            </c:strRef>
          </c:cat>
          <c:val>
            <c:numRef>
              <c:f>RECAPITULATIF!$H$29:$H$38</c:f>
              <c:numCache>
                <c:formatCode>#,##0</c:formatCode>
                <c:ptCount val="10"/>
                <c:pt idx="1">
                  <c:v>547</c:v>
                </c:pt>
                <c:pt idx="2" formatCode="General">
                  <c:v>25</c:v>
                </c:pt>
                <c:pt idx="3" formatCode="General">
                  <c:v>89</c:v>
                </c:pt>
                <c:pt idx="4" formatCode="General">
                  <c:v>0</c:v>
                </c:pt>
                <c:pt idx="5" formatCode="General">
                  <c:v>0</c:v>
                </c:pt>
                <c:pt idx="6" formatCode="General">
                  <c:v>114</c:v>
                </c:pt>
                <c:pt idx="7" formatCode="General">
                  <c:v>95</c:v>
                </c:pt>
                <c:pt idx="8" formatCode="General">
                  <c:v>237</c:v>
                </c:pt>
                <c:pt idx="9" formatCode="General">
                  <c:v>22</c:v>
                </c:pt>
              </c:numCache>
            </c:numRef>
          </c:val>
        </c:ser>
        <c:dLbls>
          <c:showLegendKey val="0"/>
          <c:showVal val="0"/>
          <c:showCatName val="0"/>
          <c:showSerName val="0"/>
          <c:showPercent val="0"/>
          <c:showBubbleSize val="0"/>
        </c:dLbls>
        <c:gapWidth val="150"/>
        <c:axId val="268229192"/>
        <c:axId val="268227232"/>
      </c:barChart>
      <c:catAx>
        <c:axId val="268229192"/>
        <c:scaling>
          <c:orientation val="minMax"/>
        </c:scaling>
        <c:delete val="0"/>
        <c:axPos val="b"/>
        <c:numFmt formatCode="General" sourceLinked="0"/>
        <c:majorTickMark val="none"/>
        <c:minorTickMark val="none"/>
        <c:tickLblPos val="nextTo"/>
        <c:spPr>
          <a:noFill/>
          <a:ln w="9525" cap="rnd" cmpd="sng" algn="ctr">
            <a:solidFill>
              <a:schemeClr val="dk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en-US"/>
          </a:p>
        </c:txPr>
        <c:crossAx val="268227232"/>
        <c:crosses val="autoZero"/>
        <c:auto val="1"/>
        <c:lblAlgn val="ctr"/>
        <c:lblOffset val="100"/>
        <c:noMultiLvlLbl val="0"/>
      </c:catAx>
      <c:valAx>
        <c:axId val="268227232"/>
        <c:scaling>
          <c:orientation val="minMax"/>
        </c:scaling>
        <c:delete val="0"/>
        <c:axPos val="l"/>
        <c:numFmt formatCode="#,##0" sourceLinked="1"/>
        <c:majorTickMark val="none"/>
        <c:minorTickMark val="none"/>
        <c:tickLblPos val="nextTo"/>
        <c:spPr>
          <a:noFill/>
          <a:ln w="9525" cap="rnd" cmpd="sng" algn="ctr">
            <a:solidFill>
              <a:schemeClr val="dk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en-US"/>
          </a:p>
        </c:txPr>
        <c:crossAx val="268229192"/>
        <c:crosses val="autoZero"/>
        <c:crossBetween val="between"/>
      </c:valAx>
      <c:spPr>
        <a:solidFill>
          <a:schemeClr val="bg1">
            <a:lumMod val="50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en-US"/>
        </a:p>
      </c:txPr>
    </c:legend>
    <c:plotVisOnly val="1"/>
    <c:dispBlanksAs val="gap"/>
    <c:showDLblsOverMax val="0"/>
  </c:chart>
  <c:spPr>
    <a:solidFill>
      <a:schemeClr val="accent1">
        <a:lumMod val="25000"/>
      </a:schemeClr>
    </a:solid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3200" b="1" dirty="0" smtClean="0">
                <a:solidFill>
                  <a:srgbClr val="C00000"/>
                </a:solidFill>
              </a:rPr>
              <a:t>Bangladesh</a:t>
            </a:r>
            <a:r>
              <a:rPr lang="en-US" sz="3200" b="1" dirty="0">
                <a:solidFill>
                  <a:srgbClr val="C00000"/>
                </a:solidFill>
              </a:rPr>
              <a:t>:</a:t>
            </a:r>
            <a:r>
              <a:rPr lang="en-US" sz="3200" b="1" baseline="0" dirty="0">
                <a:solidFill>
                  <a:srgbClr val="C00000"/>
                </a:solidFill>
              </a:rPr>
              <a:t> Health and ODF 1995 - 2015</a:t>
            </a:r>
            <a:endParaRPr lang="en-US" sz="3200" b="1" dirty="0">
              <a:solidFill>
                <a:srgbClr val="C00000"/>
              </a:solidFill>
            </a:endParaRPr>
          </a:p>
        </c:rich>
      </c:tx>
      <c:layout>
        <c:manualLayout>
          <c:xMode val="edge"/>
          <c:yMode val="edge"/>
          <c:x val="0.22248186762226449"/>
          <c:y val="5.004548105766026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123814434797186E-2"/>
          <c:y val="0.18381467867607176"/>
          <c:w val="0.86796963343948652"/>
          <c:h val="0.73967426052594387"/>
        </c:manualLayout>
      </c:layout>
      <c:scatterChart>
        <c:scatterStyle val="lineMarker"/>
        <c:varyColors val="0"/>
        <c:ser>
          <c:idx val="0"/>
          <c:order val="0"/>
          <c:tx>
            <c:strRef>
              <c:f>Sheet1!$D$2</c:f>
              <c:strCache>
                <c:ptCount val="1"/>
                <c:pt idx="0">
                  <c:v>IMR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Sheet1!$C$3:$C$28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Sheet1!$D$3:$D$28</c:f>
              <c:numCache>
                <c:formatCode>General</c:formatCode>
                <c:ptCount val="26"/>
                <c:pt idx="0">
                  <c:v>100</c:v>
                </c:pt>
                <c:pt idx="1">
                  <c:v>96</c:v>
                </c:pt>
                <c:pt idx="2">
                  <c:v>92</c:v>
                </c:pt>
                <c:pt idx="3">
                  <c:v>88</c:v>
                </c:pt>
                <c:pt idx="4">
                  <c:v>85</c:v>
                </c:pt>
                <c:pt idx="5">
                  <c:v>81</c:v>
                </c:pt>
                <c:pt idx="6">
                  <c:v>77</c:v>
                </c:pt>
                <c:pt idx="7">
                  <c:v>74</c:v>
                </c:pt>
                <c:pt idx="8">
                  <c:v>71</c:v>
                </c:pt>
                <c:pt idx="9">
                  <c:v>68</c:v>
                </c:pt>
                <c:pt idx="10">
                  <c:v>64</c:v>
                </c:pt>
                <c:pt idx="11">
                  <c:v>62</c:v>
                </c:pt>
                <c:pt idx="12">
                  <c:v>59</c:v>
                </c:pt>
                <c:pt idx="13">
                  <c:v>56</c:v>
                </c:pt>
                <c:pt idx="14">
                  <c:v>53</c:v>
                </c:pt>
                <c:pt idx="15">
                  <c:v>51</c:v>
                </c:pt>
                <c:pt idx="16">
                  <c:v>48</c:v>
                </c:pt>
                <c:pt idx="17">
                  <c:v>46</c:v>
                </c:pt>
                <c:pt idx="18">
                  <c:v>43</c:v>
                </c:pt>
                <c:pt idx="19">
                  <c:v>41</c:v>
                </c:pt>
                <c:pt idx="20">
                  <c:v>39</c:v>
                </c:pt>
                <c:pt idx="21">
                  <c:v>37</c:v>
                </c:pt>
                <c:pt idx="22">
                  <c:v>35</c:v>
                </c:pt>
                <c:pt idx="23">
                  <c:v>33</c:v>
                </c:pt>
              </c:numCache>
            </c:numRef>
          </c:yVal>
          <c:smooth val="0"/>
        </c:ser>
        <c:ser>
          <c:idx val="1"/>
          <c:order val="1"/>
          <c:tx>
            <c:strRef>
              <c:f>Sheet1!$E$2</c:f>
              <c:strCache>
                <c:ptCount val="1"/>
                <c:pt idx="0">
                  <c:v>U5MR</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Sheet1!$C$3:$C$28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Sheet1!$E$3:$E$28</c:f>
              <c:numCache>
                <c:formatCode>General</c:formatCode>
                <c:ptCount val="26"/>
                <c:pt idx="0">
                  <c:v>144</c:v>
                </c:pt>
                <c:pt idx="1">
                  <c:v>138</c:v>
                </c:pt>
                <c:pt idx="2">
                  <c:v>132</c:v>
                </c:pt>
                <c:pt idx="3">
                  <c:v>126</c:v>
                </c:pt>
                <c:pt idx="4">
                  <c:v>120</c:v>
                </c:pt>
                <c:pt idx="5">
                  <c:v>114</c:v>
                </c:pt>
                <c:pt idx="6">
                  <c:v>109</c:v>
                </c:pt>
                <c:pt idx="7">
                  <c:v>103</c:v>
                </c:pt>
                <c:pt idx="8">
                  <c:v>98</c:v>
                </c:pt>
                <c:pt idx="9">
                  <c:v>93</c:v>
                </c:pt>
                <c:pt idx="10">
                  <c:v>88</c:v>
                </c:pt>
                <c:pt idx="11">
                  <c:v>84</c:v>
                </c:pt>
                <c:pt idx="12">
                  <c:v>79</c:v>
                </c:pt>
                <c:pt idx="13">
                  <c:v>75</c:v>
                </c:pt>
                <c:pt idx="14">
                  <c:v>71</c:v>
                </c:pt>
                <c:pt idx="15">
                  <c:v>67</c:v>
                </c:pt>
                <c:pt idx="16">
                  <c:v>63</c:v>
                </c:pt>
                <c:pt idx="17">
                  <c:v>59</c:v>
                </c:pt>
                <c:pt idx="18">
                  <c:v>53</c:v>
                </c:pt>
                <c:pt idx="19">
                  <c:v>56</c:v>
                </c:pt>
                <c:pt idx="20">
                  <c:v>49</c:v>
                </c:pt>
                <c:pt idx="21">
                  <c:v>46</c:v>
                </c:pt>
                <c:pt idx="22">
                  <c:v>43</c:v>
                </c:pt>
                <c:pt idx="23">
                  <c:v>41</c:v>
                </c:pt>
              </c:numCache>
            </c:numRef>
          </c:yVal>
          <c:smooth val="0"/>
        </c:ser>
        <c:ser>
          <c:idx val="2"/>
          <c:order val="2"/>
          <c:tx>
            <c:strRef>
              <c:f>Sheet1!$F$2</c:f>
              <c:strCache>
                <c:ptCount val="1"/>
                <c:pt idx="0">
                  <c:v>Malnutrition</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Sheet1!$C$3:$C$28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Sheet1!$F$3:$F$28</c:f>
              <c:numCache>
                <c:formatCode>General</c:formatCode>
                <c:ptCount val="26"/>
                <c:pt idx="0">
                  <c:v>61.5</c:v>
                </c:pt>
                <c:pt idx="1">
                  <c:v>64.3</c:v>
                </c:pt>
                <c:pt idx="2">
                  <c:v>63.7</c:v>
                </c:pt>
                <c:pt idx="3">
                  <c:v>59</c:v>
                </c:pt>
                <c:pt idx="4">
                  <c:v>61</c:v>
                </c:pt>
                <c:pt idx="5">
                  <c:v>58</c:v>
                </c:pt>
                <c:pt idx="6">
                  <c:v>56.7</c:v>
                </c:pt>
                <c:pt idx="7">
                  <c:v>52.5</c:v>
                </c:pt>
                <c:pt idx="8">
                  <c:v>53.3</c:v>
                </c:pt>
                <c:pt idx="9">
                  <c:v>52</c:v>
                </c:pt>
                <c:pt idx="10">
                  <c:v>42.3</c:v>
                </c:pt>
                <c:pt idx="11">
                  <c:v>45.4</c:v>
                </c:pt>
                <c:pt idx="12">
                  <c:v>43.1</c:v>
                </c:pt>
                <c:pt idx="13">
                  <c:v>40.9</c:v>
                </c:pt>
                <c:pt idx="14">
                  <c:v>42.7</c:v>
                </c:pt>
                <c:pt idx="15">
                  <c:v>39.200000000000003</c:v>
                </c:pt>
                <c:pt idx="16">
                  <c:v>39.799999999999997</c:v>
                </c:pt>
                <c:pt idx="17">
                  <c:v>41.3</c:v>
                </c:pt>
                <c:pt idx="21">
                  <c:v>36.799999999999997</c:v>
                </c:pt>
                <c:pt idx="23">
                  <c:v>31.9</c:v>
                </c:pt>
              </c:numCache>
            </c:numRef>
          </c:yVal>
          <c:smooth val="0"/>
        </c:ser>
        <c:ser>
          <c:idx val="3"/>
          <c:order val="3"/>
          <c:tx>
            <c:strRef>
              <c:f>Sheet1!$G$2</c:f>
              <c:strCache>
                <c:ptCount val="1"/>
                <c:pt idx="0">
                  <c:v>Stunting</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Sheet1!$C$3:$C$28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Sheet1!$G$3:$G$28</c:f>
              <c:numCache>
                <c:formatCode>General</c:formatCode>
                <c:ptCount val="26"/>
                <c:pt idx="0">
                  <c:v>63.4</c:v>
                </c:pt>
                <c:pt idx="1">
                  <c:v>76.7</c:v>
                </c:pt>
                <c:pt idx="2">
                  <c:v>74.5</c:v>
                </c:pt>
                <c:pt idx="3">
                  <c:v>72.099999999999994</c:v>
                </c:pt>
                <c:pt idx="4">
                  <c:v>70.099999999999994</c:v>
                </c:pt>
                <c:pt idx="5">
                  <c:v>68.5</c:v>
                </c:pt>
                <c:pt idx="6">
                  <c:v>66.5</c:v>
                </c:pt>
                <c:pt idx="7">
                  <c:v>59.7</c:v>
                </c:pt>
                <c:pt idx="8">
                  <c:v>61.8</c:v>
                </c:pt>
                <c:pt idx="9">
                  <c:v>62.4</c:v>
                </c:pt>
                <c:pt idx="10">
                  <c:v>50.8</c:v>
                </c:pt>
                <c:pt idx="11">
                  <c:v>55.4</c:v>
                </c:pt>
                <c:pt idx="12">
                  <c:v>53.5</c:v>
                </c:pt>
                <c:pt idx="13">
                  <c:v>49.8</c:v>
                </c:pt>
                <c:pt idx="14">
                  <c:v>50.5</c:v>
                </c:pt>
                <c:pt idx="15">
                  <c:v>47.8</c:v>
                </c:pt>
                <c:pt idx="16">
                  <c:v>47</c:v>
                </c:pt>
                <c:pt idx="17">
                  <c:v>43.2</c:v>
                </c:pt>
                <c:pt idx="21">
                  <c:v>41.4</c:v>
                </c:pt>
                <c:pt idx="23">
                  <c:v>42</c:v>
                </c:pt>
              </c:numCache>
            </c:numRef>
          </c:yVal>
          <c:smooth val="0"/>
        </c:ser>
        <c:dLbls>
          <c:showLegendKey val="0"/>
          <c:showVal val="0"/>
          <c:showCatName val="0"/>
          <c:showSerName val="0"/>
          <c:showPercent val="0"/>
          <c:showBubbleSize val="0"/>
        </c:dLbls>
        <c:axId val="268227624"/>
        <c:axId val="268228016"/>
      </c:scatterChart>
      <c:scatterChart>
        <c:scatterStyle val="lineMarker"/>
        <c:varyColors val="0"/>
        <c:ser>
          <c:idx val="4"/>
          <c:order val="4"/>
          <c:tx>
            <c:strRef>
              <c:f>Sheet1!$H$2</c:f>
              <c:strCache>
                <c:ptCount val="1"/>
                <c:pt idx="0">
                  <c:v>ODF Pop</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Sheet1!$C$3:$C$28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Sheet1!$H$3:$H$28</c:f>
              <c:numCache>
                <c:formatCode>General</c:formatCode>
                <c:ptCount val="26"/>
                <c:pt idx="0" formatCode="0%">
                  <c:v>0.34</c:v>
                </c:pt>
                <c:pt idx="13" formatCode="0%">
                  <c:v>0.65998563218390816</c:v>
                </c:pt>
                <c:pt idx="25" formatCode="0%">
                  <c:v>0.96996845425867517</c:v>
                </c:pt>
              </c:numCache>
            </c:numRef>
          </c:yVal>
          <c:smooth val="0"/>
        </c:ser>
        <c:dLbls>
          <c:showLegendKey val="0"/>
          <c:showVal val="0"/>
          <c:showCatName val="0"/>
          <c:showSerName val="0"/>
          <c:showPercent val="0"/>
          <c:showBubbleSize val="0"/>
        </c:dLbls>
        <c:axId val="268229584"/>
        <c:axId val="268225664"/>
      </c:scatterChart>
      <c:valAx>
        <c:axId val="268227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8228016"/>
        <c:crosses val="autoZero"/>
        <c:crossBetween val="midCat"/>
      </c:valAx>
      <c:valAx>
        <c:axId val="26822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68227624"/>
        <c:crosses val="autoZero"/>
        <c:crossBetween val="midCat"/>
      </c:valAx>
      <c:valAx>
        <c:axId val="268225664"/>
        <c:scaling>
          <c:orientation val="minMax"/>
          <c:max val="1"/>
        </c:scaling>
        <c:delete val="0"/>
        <c:axPos val="r"/>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68229584"/>
        <c:crosses val="max"/>
        <c:crossBetween val="midCat"/>
      </c:valAx>
      <c:valAx>
        <c:axId val="268229584"/>
        <c:scaling>
          <c:orientation val="minMax"/>
        </c:scaling>
        <c:delete val="1"/>
        <c:axPos val="b"/>
        <c:numFmt formatCode="General" sourceLinked="1"/>
        <c:majorTickMark val="out"/>
        <c:minorTickMark val="none"/>
        <c:tickLblPos val="nextTo"/>
        <c:crossAx val="268225664"/>
        <c:crosses val="autoZero"/>
        <c:crossBetween val="midCat"/>
      </c:valAx>
      <c:spPr>
        <a:noFill/>
        <a:ln>
          <a:noFill/>
        </a:ln>
        <a:effectLst/>
      </c:spPr>
    </c:plotArea>
    <c:legend>
      <c:legendPos val="b"/>
      <c:layout>
        <c:manualLayout>
          <c:xMode val="edge"/>
          <c:yMode val="edge"/>
          <c:x val="0.71322608725863157"/>
          <c:y val="0.29863915433928179"/>
          <c:w val="0.17439345041156223"/>
          <c:h val="0.313897730516641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42">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3">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a:schemeClr val="dk1"/>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a:schemeClr val="lt1"/>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0.15789</cdr:x>
      <cdr:y>0.90698</cdr:y>
    </cdr:from>
    <cdr:to>
      <cdr:x>0.82353</cdr:x>
      <cdr:y>0.98732</cdr:y>
    </cdr:to>
    <cdr:sp macro="" textlink="">
      <cdr:nvSpPr>
        <cdr:cNvPr id="2" name="TextBox 1"/>
        <cdr:cNvSpPr txBox="1"/>
      </cdr:nvSpPr>
      <cdr:spPr>
        <a:xfrm xmlns:a="http://schemas.openxmlformats.org/drawingml/2006/main">
          <a:off x="642942" y="2786082"/>
          <a:ext cx="2710444" cy="24680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rtl="0" fontAlgn="base"/>
          <a:r>
            <a:rPr lang="en-US" sz="1100" b="1" i="0" baseline="0" dirty="0">
              <a:solidFill>
                <a:schemeClr val="bg1"/>
              </a:solidFill>
              <a:latin typeface="+mn-lt"/>
              <a:ea typeface="+mn-ea"/>
              <a:cs typeface="+mn-cs"/>
            </a:rPr>
            <a:t>REGIONS IN CHAD</a:t>
          </a:r>
        </a:p>
      </cdr:txBody>
    </cdr:sp>
  </cdr:relSizeAnchor>
  <cdr:relSizeAnchor xmlns:cdr="http://schemas.openxmlformats.org/drawingml/2006/chartDrawing">
    <cdr:from>
      <cdr:x>0.01113</cdr:x>
      <cdr:y>0.18243</cdr:y>
    </cdr:from>
    <cdr:to>
      <cdr:x>0.03816</cdr:x>
      <cdr:y>0.68468</cdr:y>
    </cdr:to>
    <cdr:sp macro="" textlink="">
      <cdr:nvSpPr>
        <cdr:cNvPr id="4" name="TextBox 3"/>
        <cdr:cNvSpPr txBox="1"/>
      </cdr:nvSpPr>
      <cdr:spPr>
        <a:xfrm xmlns:a="http://schemas.openxmlformats.org/drawingml/2006/main">
          <a:off x="66676" y="771524"/>
          <a:ext cx="161925" cy="21240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0.18244</cdr:x>
      <cdr:y>0.13187</cdr:y>
    </cdr:from>
    <cdr:to>
      <cdr:x>0.80981</cdr:x>
      <cdr:y>0.60688</cdr:y>
    </cdr:to>
    <cdr:cxnSp macro="">
      <cdr:nvCxnSpPr>
        <cdr:cNvPr id="3" name="Straight Connector 2"/>
        <cdr:cNvCxnSpPr/>
      </cdr:nvCxnSpPr>
      <cdr:spPr>
        <a:xfrm xmlns:a="http://schemas.openxmlformats.org/drawingml/2006/main" flipV="1">
          <a:off x="1696140" y="799654"/>
          <a:ext cx="5832648" cy="2880320"/>
        </a:xfrm>
        <a:prstGeom xmlns:a="http://schemas.openxmlformats.org/drawingml/2006/main" prst="line">
          <a:avLst/>
        </a:prstGeom>
        <a:ln xmlns:a="http://schemas.openxmlformats.org/drawingml/2006/main" w="349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D1EC2-1DFB-4F6E-AB5E-A4BD0805FA35}" type="datetimeFigureOut">
              <a:rPr lang="en-IN" smtClean="0"/>
              <a:t>25-10-2015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56C84-30CA-495F-AD0D-D882DE124AA3}" type="slidenum">
              <a:rPr lang="en-IN" smtClean="0"/>
              <a:t>‹#›</a:t>
            </a:fld>
            <a:endParaRPr lang="en-IN"/>
          </a:p>
        </p:txBody>
      </p:sp>
    </p:spTree>
    <p:extLst>
      <p:ext uri="{BB962C8B-B14F-4D97-AF65-F5344CB8AC3E}">
        <p14:creationId xmlns:p14="http://schemas.microsoft.com/office/powerpoint/2010/main" val="51354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6EFDA-71A3-4D2D-B913-B99862F966BA}" type="slidenum">
              <a:rPr lang="en-US" smtClean="0"/>
              <a:pPr/>
              <a:t>5</a:t>
            </a:fld>
            <a:endParaRPr lang="en-US"/>
          </a:p>
        </p:txBody>
      </p:sp>
    </p:spTree>
    <p:extLst>
      <p:ext uri="{BB962C8B-B14F-4D97-AF65-F5344CB8AC3E}">
        <p14:creationId xmlns:p14="http://schemas.microsoft.com/office/powerpoint/2010/main" val="136938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eight years since CLTS was first introduced in SSA; we’ve seen rapid success and scaling across the board.  We have an interesting typology of countries at various stages of learning and implementation who are able to offer lessons on what works at various stages of advocacy, implementation and scaling.  There are three key learnings that I wanted to table this morning in this session.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FB5309C0-8E2B-4D9C-A4E7-850B4FC5FCFC}" type="slidenum">
              <a:rPr lang="en-US" smtClean="0"/>
              <a:t>6</a:t>
            </a:fld>
            <a:endParaRPr lang="en-US"/>
          </a:p>
        </p:txBody>
      </p:sp>
    </p:spTree>
    <p:extLst>
      <p:ext uri="{BB962C8B-B14F-4D97-AF65-F5344CB8AC3E}">
        <p14:creationId xmlns:p14="http://schemas.microsoft.com/office/powerpoint/2010/main" val="303219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220A2E7-958B-47D1-8C93-3FD897B77FD5}" type="slidenum">
              <a:rPr lang="en-IN" smtClean="0"/>
              <a:t>13</a:t>
            </a:fld>
            <a:endParaRPr lang="en-IN"/>
          </a:p>
        </p:txBody>
      </p:sp>
    </p:spTree>
    <p:extLst>
      <p:ext uri="{BB962C8B-B14F-4D97-AF65-F5344CB8AC3E}">
        <p14:creationId xmlns:p14="http://schemas.microsoft.com/office/powerpoint/2010/main" val="127678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7B55A3-FB52-4BA5-82B8-06F789A4C0CA}" type="datetimeFigureOut">
              <a:rPr lang="en-IN" smtClean="0"/>
              <a:t>25-10-2015</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1498610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B55A3-FB52-4BA5-82B8-06F789A4C0CA}" type="datetimeFigureOut">
              <a:rPr lang="en-IN" smtClean="0"/>
              <a:t>25-10-2015</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73906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B55A3-FB52-4BA5-82B8-06F789A4C0CA}" type="datetimeFigureOut">
              <a:rPr lang="en-IN" smtClean="0"/>
              <a:t>25-10-2015</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D47EBB-C736-4F80-9F24-9FD41D80A4B8}"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1912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F7B55A3-FB52-4BA5-82B8-06F789A4C0CA}" type="datetimeFigureOut">
              <a:rPr lang="en-IN" smtClean="0"/>
              <a:t>25-10-2015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409803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F7B55A3-FB52-4BA5-82B8-06F789A4C0CA}" type="datetimeFigureOut">
              <a:rPr lang="en-IN" smtClean="0"/>
              <a:t>25-10-2015</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D47EBB-C736-4F80-9F24-9FD41D80A4B8}"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968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F7B55A3-FB52-4BA5-82B8-06F789A4C0CA}" type="datetimeFigureOut">
              <a:rPr lang="en-IN" smtClean="0"/>
              <a:t>25-10-2015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53786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7B55A3-FB52-4BA5-82B8-06F789A4C0CA}" type="datetimeFigureOut">
              <a:rPr lang="en-IN" smtClean="0"/>
              <a:t>25-10-2015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196252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7B55A3-FB52-4BA5-82B8-06F789A4C0CA}" type="datetimeFigureOut">
              <a:rPr lang="en-IN" smtClean="0"/>
              <a:t>25-10-2015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3640940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142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39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96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7B55A3-FB52-4BA5-82B8-06F789A4C0CA}" type="datetimeFigureOut">
              <a:rPr lang="en-IN" smtClean="0"/>
              <a:t>25-10-2015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236052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272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90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28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005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889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536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578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309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D2F7E3-C7F6-4B6F-8E4D-15BB99B04FFA}"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3E4AAA4-6363-4581-962D-1ACCC2D600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897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97A86-C426-4846-A6E4-6E7084E92607}"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0919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B55A3-FB52-4BA5-82B8-06F789A4C0CA}" type="datetimeFigureOut">
              <a:rPr lang="en-IN" smtClean="0"/>
              <a:t>25-10-2015</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572311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F0677-4006-4E21-A434-9470B8669451}"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3788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FDF5D5-FE1C-4D23-82F8-A6837AD3996D}"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12207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D8D8A9-A0FB-4765-9F0E-46DE4E51FB3D}" type="datetime1">
              <a:rPr lang="en-IN" smtClean="0">
                <a:solidFill>
                  <a:prstClr val="black">
                    <a:tint val="75000"/>
                  </a:prstClr>
                </a:solidFill>
              </a:rPr>
              <a:pPr/>
              <a:t>25-10-2015</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04756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EF833B-C88A-4731-A60B-C5345549EADE}" type="datetime1">
              <a:rPr lang="en-IN" smtClean="0">
                <a:solidFill>
                  <a:prstClr val="black">
                    <a:tint val="75000"/>
                  </a:prstClr>
                </a:solidFill>
              </a:rPr>
              <a:pPr/>
              <a:t>25-10-2015</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72865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7E28F-68D8-4904-BACC-4E5727657696}" type="datetime1">
              <a:rPr lang="en-IN" smtClean="0">
                <a:solidFill>
                  <a:prstClr val="black">
                    <a:tint val="75000"/>
                  </a:prstClr>
                </a:solidFill>
              </a:rPr>
              <a:pPr/>
              <a:t>25-10-2015</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47673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C5764-9C75-4746-9F50-258643C0A686}"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37341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71466-77D0-4DC7-B5B0-3A5C4DA39FAE}"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67262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F9F2E-ACE6-4B7A-8857-471FF47EB6F0}"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1146448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F9F2E-ACE6-4B7A-8857-471FF47EB6F0}"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65292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27F9F2E-ACE6-4B7A-8857-471FF47EB6F0}"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568239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7B55A3-FB52-4BA5-82B8-06F789A4C0CA}" type="datetimeFigureOut">
              <a:rPr lang="en-IN" smtClean="0"/>
              <a:t>25-10-2015</a:t>
            </a:fld>
            <a:endParaRPr lang="en-IN"/>
          </a:p>
        </p:txBody>
      </p:sp>
      <p:sp>
        <p:nvSpPr>
          <p:cNvPr id="6" name="Footer Placeholder 5"/>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2470758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27F9F2E-ACE6-4B7A-8857-471FF47EB6F0}"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452183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27F9F2E-ACE6-4B7A-8857-471FF47EB6F0}"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5195464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22A168-F484-4620-998E-C216AB6DA333}"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3367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B3DA9-4C60-4DDE-9310-EB5CD68656BE}"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70645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D2F7E3-C7F6-4B6F-8E4D-15BB99B04FFA}"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3E4AAA4-6363-4581-962D-1ACCC2D600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49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97A86-C426-4846-A6E4-6E7084E92607}"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72991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F0677-4006-4E21-A434-9470B8669451}"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17663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FDF5D5-FE1C-4D23-82F8-A6837AD3996D}"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8870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D8D8A9-A0FB-4765-9F0E-46DE4E51FB3D}" type="datetime1">
              <a:rPr lang="en-IN" smtClean="0">
                <a:solidFill>
                  <a:prstClr val="black">
                    <a:tint val="75000"/>
                  </a:prstClr>
                </a:solidFill>
              </a:rPr>
              <a:pPr/>
              <a:t>25-10-2015</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774512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EF833B-C88A-4731-A60B-C5345549EADE}" type="datetime1">
              <a:rPr lang="en-IN" smtClean="0">
                <a:solidFill>
                  <a:prstClr val="black">
                    <a:tint val="75000"/>
                  </a:prstClr>
                </a:solidFill>
              </a:rPr>
              <a:pPr/>
              <a:t>25-10-2015</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4234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7B55A3-FB52-4BA5-82B8-06F789A4C0CA}" type="datetimeFigureOut">
              <a:rPr lang="en-IN" smtClean="0"/>
              <a:t>25-10-2015</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3073618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7E28F-68D8-4904-BACC-4E5727657696}" type="datetime1">
              <a:rPr lang="en-IN" smtClean="0">
                <a:solidFill>
                  <a:prstClr val="black">
                    <a:tint val="75000"/>
                  </a:prstClr>
                </a:solidFill>
              </a:rPr>
              <a:pPr/>
              <a:t>25-10-2015</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0913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C5764-9C75-4746-9F50-258643C0A686}"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4390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71466-77D0-4DC7-B5B0-3A5C4DA39FAE}"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446320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F9F2E-ACE6-4B7A-8857-471FF47EB6F0}"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79891849"/>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F9F2E-ACE6-4B7A-8857-471FF47EB6F0}"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1140199"/>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27F9F2E-ACE6-4B7A-8857-471FF47EB6F0}"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9068583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27F9F2E-ACE6-4B7A-8857-471FF47EB6F0}"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6257843"/>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27F9F2E-ACE6-4B7A-8857-471FF47EB6F0}" type="datetime1">
              <a:rPr lang="en-IN" smtClean="0">
                <a:solidFill>
                  <a:prstClr val="black">
                    <a:tint val="75000"/>
                  </a:prstClr>
                </a:solidFill>
              </a:rPr>
              <a:pPr/>
              <a:t>25-10-2015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80150712"/>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22A168-F484-4620-998E-C216AB6DA333}"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66193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B3DA9-4C60-4DDE-9310-EB5CD68656BE}" type="datetime1">
              <a:rPr lang="en-IN" smtClean="0">
                <a:solidFill>
                  <a:prstClr val="black">
                    <a:tint val="75000"/>
                  </a:prstClr>
                </a:solidFill>
              </a:rPr>
              <a:pPr/>
              <a:t>25-10-2015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04A046-225F-4F29-8DED-C8E75A5701A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9773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7B55A3-FB52-4BA5-82B8-06F789A4C0CA}" type="datetimeFigureOut">
              <a:rPr lang="en-IN" smtClean="0"/>
              <a:t>25-10-2015</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667317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2565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69655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935654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1869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56976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943584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6799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59A5F39-4CE7-434C-A5CB-50A363451602}" type="slidenum">
              <a:rPr lang="en-US" smtClean="0">
                <a:solidFill>
                  <a:srgbClr val="194431"/>
                </a:solidFill>
              </a:rPr>
              <a:pPr/>
              <a:t>‹#›</a:t>
            </a:fld>
            <a:endParaRPr lang="en-US">
              <a:solidFill>
                <a:srgbClr val="194431"/>
              </a:solidFill>
            </a:endParaRPr>
          </a:p>
        </p:txBody>
      </p:sp>
    </p:spTree>
    <p:extLst>
      <p:ext uri="{BB962C8B-B14F-4D97-AF65-F5344CB8AC3E}">
        <p14:creationId xmlns:p14="http://schemas.microsoft.com/office/powerpoint/2010/main" val="3551963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5510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07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B55A3-FB52-4BA5-82B8-06F789A4C0CA}" type="datetimeFigureOut">
              <a:rPr lang="en-IN" smtClean="0"/>
              <a:t>25-10-2015</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1287518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9A5F39-4CE7-434C-A5CB-50A363451602}" type="slidenum">
              <a:rPr lang="en-US" smtClean="0">
                <a:solidFill>
                  <a:prstClr val="white"/>
                </a:solidFill>
              </a:rPr>
              <a:pPr/>
              <a:t>‹#›</a:t>
            </a:fld>
            <a:endParaRPr lang="en-US">
              <a:solidFill>
                <a:prstClr val="white"/>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61829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709058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9A5F39-4CE7-434C-A5CB-50A363451602}" type="slidenum">
              <a:rPr lang="en-US" smtClean="0">
                <a:solidFill>
                  <a:prstClr val="white"/>
                </a:solidFill>
              </a:rPr>
              <a:pPr/>
              <a:t>‹#›</a:t>
            </a:fld>
            <a:endParaRPr lang="en-US">
              <a:solidFill>
                <a:prstClr val="white"/>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773906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24182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81679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10/25/2015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10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B55A3-FB52-4BA5-82B8-06F789A4C0CA}" type="datetimeFigureOut">
              <a:rPr lang="en-IN" smtClean="0"/>
              <a:t>25-10-2015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365050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B55A3-FB52-4BA5-82B8-06F789A4C0CA}" type="datetimeFigureOut">
              <a:rPr lang="en-IN" smtClean="0"/>
              <a:t>25-10-2015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D47EBB-C736-4F80-9F24-9FD41D80A4B8}" type="slidenum">
              <a:rPr lang="en-IN" smtClean="0"/>
              <a:t>‹#›</a:t>
            </a:fld>
            <a:endParaRPr lang="en-IN"/>
          </a:p>
        </p:txBody>
      </p:sp>
    </p:spTree>
    <p:extLst>
      <p:ext uri="{BB962C8B-B14F-4D97-AF65-F5344CB8AC3E}">
        <p14:creationId xmlns:p14="http://schemas.microsoft.com/office/powerpoint/2010/main" val="121608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F7B55A3-FB52-4BA5-82B8-06F789A4C0CA}" type="datetimeFigureOut">
              <a:rPr lang="en-IN" smtClean="0"/>
              <a:t>25-10-2015</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5D47EBB-C736-4F80-9F24-9FD41D80A4B8}" type="slidenum">
              <a:rPr lang="en-IN" smtClean="0"/>
              <a:t>‹#›</a:t>
            </a:fld>
            <a:endParaRPr lang="en-IN"/>
          </a:p>
        </p:txBody>
      </p:sp>
    </p:spTree>
    <p:extLst>
      <p:ext uri="{BB962C8B-B14F-4D97-AF65-F5344CB8AC3E}">
        <p14:creationId xmlns:p14="http://schemas.microsoft.com/office/powerpoint/2010/main" val="3011870596"/>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589329"/>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F7B55A3-FB52-4BA5-82B8-06F789A4C0CA}" type="datetimeFigureOut">
              <a:rPr lang="en-IN" smtClean="0"/>
              <a:t>25-10-2015</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5D47EBB-C736-4F80-9F24-9FD41D80A4B8}" type="slidenum">
              <a:rPr lang="en-IN" smtClean="0"/>
              <a:t>‹#›</a:t>
            </a:fld>
            <a:endParaRPr lang="en-IN"/>
          </a:p>
        </p:txBody>
      </p:sp>
    </p:spTree>
    <p:extLst>
      <p:ext uri="{BB962C8B-B14F-4D97-AF65-F5344CB8AC3E}">
        <p14:creationId xmlns:p14="http://schemas.microsoft.com/office/powerpoint/2010/main" val="4017758312"/>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 id="2147484244" r:id="rId13"/>
    <p:sldLayoutId id="2147484245" r:id="rId14"/>
    <p:sldLayoutId id="2147484246" r:id="rId15"/>
    <p:sldLayoutId id="214748424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F7B55A3-FB52-4BA5-82B8-06F789A4C0CA}" type="datetimeFigureOut">
              <a:rPr lang="en-IN" smtClean="0"/>
              <a:t>25-10-2015</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5D47EBB-C736-4F80-9F24-9FD41D80A4B8}" type="slidenum">
              <a:rPr lang="en-IN" smtClean="0"/>
              <a:t>‹#›</a:t>
            </a:fld>
            <a:endParaRPr lang="en-IN"/>
          </a:p>
        </p:txBody>
      </p:sp>
    </p:spTree>
    <p:extLst>
      <p:ext uri="{BB962C8B-B14F-4D97-AF65-F5344CB8AC3E}">
        <p14:creationId xmlns:p14="http://schemas.microsoft.com/office/powerpoint/2010/main" val="630097834"/>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F7B55A3-FB52-4BA5-82B8-06F789A4C0CA}" type="datetimeFigureOut">
              <a:rPr lang="en-IN" smtClean="0"/>
              <a:t>25-10-2015</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5D47EBB-C736-4F80-9F24-9FD41D80A4B8}" type="slidenum">
              <a:rPr lang="en-IN" smtClean="0"/>
              <a:t>‹#›</a:t>
            </a:fld>
            <a:endParaRPr lang="en-IN"/>
          </a:p>
        </p:txBody>
      </p:sp>
    </p:spTree>
    <p:extLst>
      <p:ext uri="{BB962C8B-B14F-4D97-AF65-F5344CB8AC3E}">
        <p14:creationId xmlns:p14="http://schemas.microsoft.com/office/powerpoint/2010/main" val="2236679877"/>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5.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ltsfoundation.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5.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689" y="466858"/>
            <a:ext cx="9916172" cy="2262781"/>
          </a:xfrm>
        </p:spPr>
        <p:txBody>
          <a:bodyPr>
            <a:noAutofit/>
          </a:bodyPr>
          <a:lstStyle/>
          <a:p>
            <a:r>
              <a:rPr lang="en-IN" sz="4000" b="1" dirty="0" smtClean="0"/>
              <a:t>Community-led Total Sanitation (CLTS): Fast tracking an ODF world of healthy and prosperous communities</a:t>
            </a:r>
            <a:endParaRPr lang="en-IN" sz="4000" b="1" dirty="0"/>
          </a:p>
        </p:txBody>
      </p:sp>
      <p:sp>
        <p:nvSpPr>
          <p:cNvPr id="3" name="Subtitle 2"/>
          <p:cNvSpPr>
            <a:spLocks noGrp="1"/>
          </p:cNvSpPr>
          <p:nvPr>
            <p:ph type="subTitle" idx="1"/>
          </p:nvPr>
        </p:nvSpPr>
        <p:spPr>
          <a:xfrm>
            <a:off x="1524000" y="3052293"/>
            <a:ext cx="9144000" cy="2768957"/>
          </a:xfrm>
        </p:spPr>
        <p:txBody>
          <a:bodyPr>
            <a:noAutofit/>
          </a:bodyPr>
          <a:lstStyle/>
          <a:p>
            <a:pPr algn="ctr"/>
            <a:r>
              <a:rPr lang="en-IN" sz="2000" b="1" dirty="0" smtClean="0"/>
              <a:t>Water and Health Conference 2015</a:t>
            </a:r>
          </a:p>
          <a:p>
            <a:pPr algn="ctr"/>
            <a:r>
              <a:rPr lang="en-IN" sz="2000" b="1" dirty="0" smtClean="0"/>
              <a:t>University of North Carolina</a:t>
            </a:r>
          </a:p>
          <a:p>
            <a:pPr algn="ctr"/>
            <a:r>
              <a:rPr lang="en-IN" sz="2000" b="1" dirty="0" smtClean="0"/>
              <a:t>October 27</a:t>
            </a:r>
            <a:r>
              <a:rPr lang="en-IN" sz="2000" b="1" baseline="30000" dirty="0" smtClean="0"/>
              <a:t>th</a:t>
            </a:r>
            <a:r>
              <a:rPr lang="en-IN" sz="2000" b="1" dirty="0" smtClean="0"/>
              <a:t>, 2015</a:t>
            </a:r>
          </a:p>
          <a:p>
            <a:pPr algn="ctr"/>
            <a:endParaRPr lang="en-IN" sz="2000" b="1" dirty="0" smtClean="0"/>
          </a:p>
          <a:p>
            <a:pPr algn="ctr"/>
            <a:r>
              <a:rPr lang="en-IN" sz="2000" b="1" dirty="0" smtClean="0"/>
              <a:t>Dr. Kamal Kar</a:t>
            </a:r>
          </a:p>
          <a:p>
            <a:pPr algn="ctr"/>
            <a:r>
              <a:rPr lang="en-IN" sz="2000" b="1" dirty="0" smtClean="0"/>
              <a:t>Chairman, CLTS Foundation</a:t>
            </a:r>
            <a:endParaRPr lang="en-IN"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6872" y="5821250"/>
            <a:ext cx="2675127" cy="1036750"/>
          </a:xfrm>
          <a:prstGeom prst="rect">
            <a:avLst/>
          </a:prstGeom>
        </p:spPr>
      </p:pic>
    </p:spTree>
    <p:extLst>
      <p:ext uri="{BB962C8B-B14F-4D97-AF65-F5344CB8AC3E}">
        <p14:creationId xmlns:p14="http://schemas.microsoft.com/office/powerpoint/2010/main" val="1320699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692423060"/>
              </p:ext>
            </p:extLst>
          </p:nvPr>
        </p:nvGraphicFramePr>
        <p:xfrm>
          <a:off x="1656389" y="1072614"/>
          <a:ext cx="9934597" cy="5151551"/>
        </p:xfrm>
        <a:graphic>
          <a:graphicData uri="http://schemas.openxmlformats.org/drawingml/2006/table">
            <a:tbl>
              <a:tblPr/>
              <a:tblGrid>
                <a:gridCol w="1932142"/>
                <a:gridCol w="2350441"/>
                <a:gridCol w="2345462"/>
                <a:gridCol w="956112"/>
                <a:gridCol w="1035788"/>
                <a:gridCol w="1314652"/>
              </a:tblGrid>
              <a:tr h="977610">
                <a:tc rowSpan="2">
                  <a:txBody>
                    <a:bodyPr/>
                    <a:lstStyle/>
                    <a:p>
                      <a:pPr algn="ctr" fontAlgn="ctr"/>
                      <a:r>
                        <a:rPr lang="en-IN" sz="1800" b="1" i="0" u="none" strike="noStrike" dirty="0">
                          <a:solidFill>
                            <a:srgbClr val="000000"/>
                          </a:solidFill>
                          <a:effectLst/>
                          <a:latin typeface="Calibri" panose="020F0502020204030204" pitchFamily="34" charset="0"/>
                        </a:rPr>
                        <a:t>COUNTRY </a:t>
                      </a:r>
                      <a:br>
                        <a:rPr lang="en-IN" sz="1800" b="1" i="0" u="none" strike="noStrike" dirty="0">
                          <a:solidFill>
                            <a:srgbClr val="000000"/>
                          </a:solidFill>
                          <a:effectLst/>
                          <a:latin typeface="Calibri" panose="020F0502020204030204" pitchFamily="34" charset="0"/>
                        </a:rPr>
                      </a:br>
                      <a:r>
                        <a:rPr lang="en-IN" sz="1800" b="1" i="0" u="none" strike="noStrike" dirty="0">
                          <a:solidFill>
                            <a:srgbClr val="000000"/>
                          </a:solidFill>
                          <a:effectLst/>
                          <a:latin typeface="Calibri" panose="020F0502020204030204" pitchFamily="34" charset="0"/>
                        </a:rPr>
                        <a:t>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7B1"/>
                    </a:solidFill>
                  </a:tcPr>
                </a:tc>
                <a:tc gridSpan="2">
                  <a:txBody>
                    <a:bodyPr/>
                    <a:lstStyle/>
                    <a:p>
                      <a:pPr algn="ctr" fontAlgn="b"/>
                      <a:r>
                        <a:rPr lang="en-IN" sz="2000" b="1" i="0" u="none" strike="noStrike" dirty="0">
                          <a:solidFill>
                            <a:srgbClr val="000000"/>
                          </a:solidFill>
                          <a:effectLst/>
                          <a:latin typeface="Calibri" panose="020F0502020204030204" pitchFamily="34" charset="0"/>
                        </a:rPr>
                        <a:t>Proportion of the 2015 population that gained access since 1990(%)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7B1"/>
                    </a:solidFill>
                  </a:tcPr>
                </a:tc>
                <a:tc hMerge="1">
                  <a:txBody>
                    <a:bodyPr/>
                    <a:lstStyle/>
                    <a:p>
                      <a:endParaRPr lang="en-IN"/>
                    </a:p>
                  </a:txBody>
                  <a:tcPr/>
                </a:tc>
                <a:tc rowSpan="2">
                  <a:txBody>
                    <a:bodyPr/>
                    <a:lstStyle/>
                    <a:p>
                      <a:pPr algn="ctr" fontAlgn="ctr"/>
                      <a:r>
                        <a:rPr lang="en-IN" sz="1800" b="1" i="0" u="none" strike="noStrike" dirty="0">
                          <a:solidFill>
                            <a:srgbClr val="000000"/>
                          </a:solidFill>
                          <a:effectLst/>
                          <a:latin typeface="Calibri" panose="020F0502020204030204" pitchFamily="34" charset="0"/>
                        </a:rPr>
                        <a:t>IMR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7B1"/>
                    </a:solidFill>
                  </a:tcPr>
                </a:tc>
                <a:tc rowSpan="2">
                  <a:txBody>
                    <a:bodyPr/>
                    <a:lstStyle/>
                    <a:p>
                      <a:pPr algn="ctr" fontAlgn="ctr"/>
                      <a:r>
                        <a:rPr lang="en-IN" sz="1800" b="1" i="0" u="none" strike="noStrike" dirty="0">
                          <a:solidFill>
                            <a:srgbClr val="000000"/>
                          </a:solidFill>
                          <a:effectLst/>
                          <a:latin typeface="Calibri" panose="020F0502020204030204" pitchFamily="34" charset="0"/>
                        </a:rPr>
                        <a:t>CMR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7B1"/>
                    </a:solidFill>
                  </a:tcPr>
                </a:tc>
                <a:tc rowSpan="2">
                  <a:txBody>
                    <a:bodyPr/>
                    <a:lstStyle/>
                    <a:p>
                      <a:pPr algn="ctr" fontAlgn="ctr"/>
                      <a:r>
                        <a:rPr lang="en-IN" sz="1800" b="1" i="0" u="none" strike="noStrike" dirty="0">
                          <a:solidFill>
                            <a:srgbClr val="000000"/>
                          </a:solidFill>
                          <a:effectLst/>
                          <a:latin typeface="Calibri" panose="020F0502020204030204" pitchFamily="34" charset="0"/>
                        </a:rPr>
                        <a:t>U-5 Mortality Rank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7B1"/>
                    </a:solidFill>
                  </a:tcPr>
                </a:tc>
              </a:tr>
              <a:tr h="972189">
                <a:tc vMerge="1">
                  <a:txBody>
                    <a:bodyPr/>
                    <a:lstStyle/>
                    <a:p>
                      <a:endParaRPr lang="en-IN"/>
                    </a:p>
                  </a:txBody>
                  <a:tcPr/>
                </a:tc>
                <a:tc>
                  <a:txBody>
                    <a:bodyPr/>
                    <a:lstStyle/>
                    <a:p>
                      <a:pPr algn="ctr" fontAlgn="ctr"/>
                      <a:r>
                        <a:rPr lang="en-IN" sz="1800" b="1" i="0" u="none" strike="noStrike" dirty="0">
                          <a:solidFill>
                            <a:srgbClr val="000000"/>
                          </a:solidFill>
                          <a:effectLst/>
                          <a:latin typeface="Calibri" panose="020F0502020204030204" pitchFamily="34" charset="0"/>
                        </a:rPr>
                        <a:t>MET WATER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800" b="1" i="0" u="none" strike="noStrike" dirty="0">
                          <a:solidFill>
                            <a:srgbClr val="000000"/>
                          </a:solidFill>
                          <a:effectLst/>
                          <a:latin typeface="Calibri" panose="020F0502020204030204" pitchFamily="34" charset="0"/>
                        </a:rPr>
                        <a:t>LITTLE or NO PROGRESS IN SANITATION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IN"/>
                    </a:p>
                  </a:txBody>
                  <a:tcPr/>
                </a:tc>
                <a:tc vMerge="1">
                  <a:txBody>
                    <a:bodyPr/>
                    <a:lstStyle/>
                    <a:p>
                      <a:endParaRPr lang="en-IN"/>
                    </a:p>
                  </a:txBody>
                  <a:tcPr/>
                </a:tc>
                <a:tc vMerge="1">
                  <a:txBody>
                    <a:bodyPr/>
                    <a:lstStyle/>
                    <a:p>
                      <a:endParaRPr lang="en-IN"/>
                    </a:p>
                  </a:txBody>
                  <a:tcPr/>
                </a:tc>
              </a:tr>
              <a:tr h="400219">
                <a:tc>
                  <a:txBody>
                    <a:bodyPr/>
                    <a:lstStyle/>
                    <a:p>
                      <a:pPr algn="ctr" fontAlgn="b"/>
                      <a:r>
                        <a:rPr lang="en-IN" sz="2000" b="1" i="0" u="none" strike="noStrike" dirty="0">
                          <a:solidFill>
                            <a:srgbClr val="C00000"/>
                          </a:solidFill>
                          <a:effectLst/>
                          <a:latin typeface="Calibri" panose="020F0502020204030204" pitchFamily="34" charset="0"/>
                        </a:rPr>
                        <a:t>Guinea-Bissau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219">
                <a:tc>
                  <a:txBody>
                    <a:bodyPr/>
                    <a:lstStyle/>
                    <a:p>
                      <a:pPr algn="ctr" fontAlgn="b"/>
                      <a:r>
                        <a:rPr lang="en-IN" sz="2000" b="1" i="0" u="none" strike="noStrike" dirty="0">
                          <a:solidFill>
                            <a:srgbClr val="C00000"/>
                          </a:solidFill>
                          <a:effectLst/>
                          <a:latin typeface="Calibri" panose="020F0502020204030204" pitchFamily="34" charset="0"/>
                        </a:rPr>
                        <a:t>Mali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219">
                <a:tc>
                  <a:txBody>
                    <a:bodyPr/>
                    <a:lstStyle/>
                    <a:p>
                      <a:pPr algn="ctr" fontAlgn="b"/>
                      <a:r>
                        <a:rPr lang="en-IN" sz="2000" b="1" i="0" u="none" strike="noStrike" dirty="0">
                          <a:solidFill>
                            <a:srgbClr val="C00000"/>
                          </a:solidFill>
                          <a:effectLst/>
                          <a:latin typeface="Calibri" panose="020F0502020204030204" pitchFamily="34" charset="0"/>
                        </a:rPr>
                        <a:t>Nigeria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219">
                <a:tc>
                  <a:txBody>
                    <a:bodyPr/>
                    <a:lstStyle/>
                    <a:p>
                      <a:pPr algn="ctr" fontAlgn="b"/>
                      <a:r>
                        <a:rPr lang="en-IN" sz="2000" b="1" i="0" u="none" strike="noStrike" dirty="0">
                          <a:solidFill>
                            <a:srgbClr val="C00000"/>
                          </a:solidFill>
                          <a:effectLst/>
                          <a:latin typeface="Calibri" panose="020F0502020204030204" pitchFamily="34" charset="0"/>
                        </a:rPr>
                        <a:t>Burkina Faso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219">
                <a:tc>
                  <a:txBody>
                    <a:bodyPr/>
                    <a:lstStyle/>
                    <a:p>
                      <a:pPr algn="ctr" fontAlgn="b"/>
                      <a:r>
                        <a:rPr lang="en-IN" sz="2000" b="1" i="0" u="none" strike="noStrike" dirty="0">
                          <a:solidFill>
                            <a:srgbClr val="C00000"/>
                          </a:solidFill>
                          <a:effectLst/>
                          <a:latin typeface="Calibri" panose="020F0502020204030204" pitchFamily="34" charset="0"/>
                        </a:rPr>
                        <a:t>Benin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219">
                <a:tc>
                  <a:txBody>
                    <a:bodyPr/>
                    <a:lstStyle/>
                    <a:p>
                      <a:pPr algn="ctr" fontAlgn="b"/>
                      <a:r>
                        <a:rPr lang="en-IN" sz="2000" b="1" i="0" u="none" strike="noStrike" dirty="0">
                          <a:solidFill>
                            <a:srgbClr val="C00000"/>
                          </a:solidFill>
                          <a:effectLst/>
                          <a:latin typeface="Calibri" panose="020F0502020204030204" pitchFamily="34" charset="0"/>
                        </a:rPr>
                        <a:t>Ghana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219">
                <a:tc>
                  <a:txBody>
                    <a:bodyPr/>
                    <a:lstStyle/>
                    <a:p>
                      <a:pPr algn="ctr" fontAlgn="b"/>
                      <a:r>
                        <a:rPr lang="en-IN" sz="2000" b="1" i="0" u="none" strike="noStrike" dirty="0">
                          <a:solidFill>
                            <a:srgbClr val="C00000"/>
                          </a:solidFill>
                          <a:effectLst/>
                          <a:latin typeface="Calibri" panose="020F0502020204030204" pitchFamily="34" charset="0"/>
                        </a:rPr>
                        <a:t>Djibouti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219">
                <a:tc>
                  <a:txBody>
                    <a:bodyPr/>
                    <a:lstStyle/>
                    <a:p>
                      <a:pPr algn="ctr" fontAlgn="b"/>
                      <a:r>
                        <a:rPr lang="en-IN" sz="2000" b="1" i="0" u="none" strike="noStrike" dirty="0">
                          <a:solidFill>
                            <a:srgbClr val="C00000"/>
                          </a:solidFill>
                          <a:effectLst/>
                          <a:latin typeface="Calibri" panose="020F0502020204030204" pitchFamily="34" charset="0"/>
                        </a:rPr>
                        <a:t>India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itle 1"/>
          <p:cNvSpPr>
            <a:spLocks noGrp="1"/>
          </p:cNvSpPr>
          <p:nvPr>
            <p:ph type="title"/>
          </p:nvPr>
        </p:nvSpPr>
        <p:spPr>
          <a:xfrm>
            <a:off x="1823814" y="289259"/>
            <a:ext cx="8911687" cy="676656"/>
          </a:xfrm>
        </p:spPr>
        <p:txBody>
          <a:bodyPr>
            <a:normAutofit/>
          </a:bodyPr>
          <a:lstStyle/>
          <a:p>
            <a:r>
              <a:rPr lang="en-IN" b="1" dirty="0" smtClean="0">
                <a:solidFill>
                  <a:srgbClr val="ED7D31">
                    <a:lumMod val="75000"/>
                  </a:srgbClr>
                </a:solidFill>
              </a:rPr>
              <a:t>Sanitation and Child health</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8634" y="6224165"/>
            <a:ext cx="1416445" cy="548946"/>
          </a:xfrm>
          <a:prstGeom prst="rect">
            <a:avLst/>
          </a:prstGeom>
        </p:spPr>
      </p:pic>
    </p:spTree>
    <p:extLst>
      <p:ext uri="{BB962C8B-B14F-4D97-AF65-F5344CB8AC3E}">
        <p14:creationId xmlns:p14="http://schemas.microsoft.com/office/powerpoint/2010/main" val="722067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4558" y="1120462"/>
            <a:ext cx="9916731" cy="5563673"/>
          </a:xfrm>
        </p:spPr>
        <p:txBody>
          <a:bodyPr>
            <a:normAutofit/>
          </a:bodyPr>
          <a:lstStyle/>
          <a:p>
            <a:r>
              <a:rPr lang="en-IN" sz="2800" dirty="0"/>
              <a:t>The lack of sanitation has not only neutralised the full impact of ensuring access to water but has also caused more harm in some places where water came with basic improvement on sanitation. ​It has been proven clearly that success in enhancing water access or other development objectives will not result in health outcomes​ until the MDG 7 is achieved. Unless sanitation is </a:t>
            </a:r>
            <a:r>
              <a:rPr lang="en-IN" sz="2800" dirty="0" smtClean="0"/>
              <a:t>improved. </a:t>
            </a:r>
            <a:endParaRPr lang="en-IN" sz="2800" dirty="0"/>
          </a:p>
          <a:p>
            <a:r>
              <a:rPr lang="en-IN" sz="2800" dirty="0"/>
              <a:t>N</a:t>
            </a:r>
            <a:r>
              <a:rPr lang="en-IN" sz="2800" dirty="0" smtClean="0"/>
              <a:t>utrition </a:t>
            </a:r>
            <a:r>
              <a:rPr lang="en-IN" sz="2800" dirty="0"/>
              <a:t>programmes ​are ​often ineffective ​because most of the nutrient ​is not absorbed by the GI tract that looses absorption capacity due to repeated bouts of diarrhoea</a:t>
            </a:r>
            <a:r>
              <a:rPr lang="en-IN" sz="2800" dirty="0" smtClean="0"/>
              <a:t>​</a:t>
            </a:r>
            <a:r>
              <a:rPr lang="en-IN" sz="2800" dirty="0"/>
              <a:t>.</a:t>
            </a:r>
          </a:p>
        </p:txBody>
      </p:sp>
      <p:sp>
        <p:nvSpPr>
          <p:cNvPr id="4" name="Title 1"/>
          <p:cNvSpPr>
            <a:spLocks noGrp="1"/>
          </p:cNvSpPr>
          <p:nvPr>
            <p:ph type="title"/>
          </p:nvPr>
        </p:nvSpPr>
        <p:spPr>
          <a:xfrm>
            <a:off x="2425499" y="257579"/>
            <a:ext cx="8911687" cy="850005"/>
          </a:xfrm>
        </p:spPr>
        <p:txBody>
          <a:bodyPr>
            <a:normAutofit/>
          </a:bodyPr>
          <a:lstStyle/>
          <a:p>
            <a:r>
              <a:rPr lang="en-IN" b="1" dirty="0" smtClean="0"/>
              <a:t>Sanitation – Health linkages </a:t>
            </a:r>
            <a:endParaRPr lang="en-IN"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530" y="6214482"/>
            <a:ext cx="1660470" cy="643518"/>
          </a:xfrm>
          <a:prstGeom prst="rect">
            <a:avLst/>
          </a:prstGeom>
        </p:spPr>
      </p:pic>
    </p:spTree>
    <p:extLst>
      <p:ext uri="{BB962C8B-B14F-4D97-AF65-F5344CB8AC3E}">
        <p14:creationId xmlns:p14="http://schemas.microsoft.com/office/powerpoint/2010/main" val="793271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38" y="213059"/>
            <a:ext cx="8911687" cy="830129"/>
          </a:xfrm>
        </p:spPr>
        <p:txBody>
          <a:bodyPr/>
          <a:lstStyle/>
          <a:p>
            <a:r>
              <a:rPr lang="en-IN" b="1" dirty="0"/>
              <a:t>Sanitation – Health linkages </a:t>
            </a:r>
          </a:p>
        </p:txBody>
      </p:sp>
      <p:sp>
        <p:nvSpPr>
          <p:cNvPr id="3" name="Content Placeholder 2"/>
          <p:cNvSpPr>
            <a:spLocks noGrp="1"/>
          </p:cNvSpPr>
          <p:nvPr>
            <p:ph idx="1"/>
          </p:nvPr>
        </p:nvSpPr>
        <p:spPr>
          <a:xfrm>
            <a:off x="1545465" y="1210613"/>
            <a:ext cx="10062178" cy="5177307"/>
          </a:xfrm>
        </p:spPr>
        <p:txBody>
          <a:bodyPr>
            <a:noAutofit/>
          </a:bodyPr>
          <a:lstStyle/>
          <a:p>
            <a:r>
              <a:rPr lang="en-IN" sz="2800" dirty="0"/>
              <a:t>Impact on stunting, wasting, malnutrition are alarming!! Statistics ​are available ​from different countries</a:t>
            </a:r>
          </a:p>
          <a:p>
            <a:r>
              <a:rPr lang="en-IN" sz="2800" dirty="0" smtClean="0"/>
              <a:t>Impact </a:t>
            </a:r>
            <a:r>
              <a:rPr lang="en-IN" sz="2800" dirty="0"/>
              <a:t>on human health due to the practice of OD especially caused by the NTD and Zoonotic diseases are enormous. Economic loss from livestock production is also huge.</a:t>
            </a:r>
          </a:p>
          <a:p>
            <a:r>
              <a:rPr lang="en-IN" sz="2800" dirty="0"/>
              <a:t>​Insanitary condition affect women's health​ in terms of </a:t>
            </a:r>
            <a:r>
              <a:rPr lang="en-IN" sz="2800" dirty="0" err="1"/>
              <a:t>anemia</a:t>
            </a:r>
            <a:r>
              <a:rPr lang="en-IN" sz="2800" dirty="0"/>
              <a:t> and adverse pregnancies. Also threat and risks of violence endangers their overall wellbeing</a:t>
            </a:r>
          </a:p>
          <a:p>
            <a:r>
              <a:rPr lang="en-IN" sz="2800" dirty="0"/>
              <a:t>Strong ​link between NTD and sanitation​ has been proven​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530" y="6214482"/>
            <a:ext cx="1660470" cy="643518"/>
          </a:xfrm>
          <a:prstGeom prst="rect">
            <a:avLst/>
          </a:prstGeom>
        </p:spPr>
      </p:pic>
    </p:spTree>
    <p:extLst>
      <p:ext uri="{BB962C8B-B14F-4D97-AF65-F5344CB8AC3E}">
        <p14:creationId xmlns:p14="http://schemas.microsoft.com/office/powerpoint/2010/main" val="1108244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36091" y="535156"/>
            <a:ext cx="9694287" cy="6192252"/>
          </a:xfrm>
        </p:spPr>
        <p:txBody>
          <a:bodyPr>
            <a:normAutofit/>
          </a:bodyPr>
          <a:lstStyle/>
          <a:p>
            <a:pPr lvl="1" indent="0">
              <a:buClr>
                <a:srgbClr val="E9E9E9"/>
              </a:buClr>
              <a:buNone/>
            </a:pPr>
            <a:endParaRPr lang="en-IN" altLang="en-US" dirty="0">
              <a:latin typeface="Times New Roman" charset="0"/>
              <a:ea typeface="Times New Roman" charset="0"/>
              <a:cs typeface="Times New Roman" charset="0"/>
            </a:endParaRPr>
          </a:p>
          <a:p>
            <a:pPr lvl="1" indent="0">
              <a:buClr>
                <a:srgbClr val="E9E9E9"/>
              </a:buClr>
              <a:buNone/>
            </a:pPr>
            <a:r>
              <a:rPr lang="en-IN" altLang="en-US" sz="3200" dirty="0">
                <a:solidFill>
                  <a:schemeClr val="accent2">
                    <a:lumMod val="75000"/>
                  </a:schemeClr>
                </a:solidFill>
                <a:ea typeface="Times New Roman" charset="0"/>
                <a:cs typeface="Times New Roman" charset="0"/>
              </a:rPr>
              <a:t>CLTS - Paradigm Shifts in Policy and Practice </a:t>
            </a:r>
          </a:p>
          <a:p>
            <a:pPr lvl="1" indent="0">
              <a:buClr>
                <a:srgbClr val="E9E9E9"/>
              </a:buClr>
              <a:buNone/>
            </a:pPr>
            <a:endParaRPr lang="en-IN" altLang="en-US" dirty="0">
              <a:latin typeface="Times New Roman" charset="0"/>
              <a:ea typeface="Times New Roman" charset="0"/>
              <a:cs typeface="Times New Roman" charset="0"/>
            </a:endParaRPr>
          </a:p>
          <a:p>
            <a:pPr lvl="1" indent="0">
              <a:buClr>
                <a:srgbClr val="E9E9E9"/>
              </a:buClr>
            </a:pPr>
            <a:endParaRPr lang="en-IN" altLang="en-US" dirty="0">
              <a:latin typeface="Times New Roman" charset="0"/>
              <a:ea typeface="Times New Roman" charset="0"/>
              <a:cs typeface="Times New Roman" charset="0"/>
            </a:endParaRPr>
          </a:p>
          <a:p>
            <a:pPr lvl="1" indent="0">
              <a:buClr>
                <a:srgbClr val="E9E9E9"/>
              </a:buClr>
            </a:pPr>
            <a:endParaRPr lang="en-IN" altLang="en-US" dirty="0">
              <a:latin typeface="Times New Roman" charset="0"/>
              <a:ea typeface="Times New Roman" charset="0"/>
              <a:cs typeface="Times New Roman" charset="0"/>
            </a:endParaRPr>
          </a:p>
          <a:p>
            <a:pPr lvl="1" indent="0">
              <a:buClr>
                <a:srgbClr val="E9E9E9"/>
              </a:buClr>
            </a:pPr>
            <a:endParaRPr lang="en-IN" altLang="en-US" dirty="0">
              <a:latin typeface="Times New Roman" charset="0"/>
              <a:ea typeface="Times New Roman" charset="0"/>
              <a:cs typeface="Times New Roman" charset="0"/>
            </a:endParaRPr>
          </a:p>
          <a:p>
            <a:pPr marL="136525" indent="-136525">
              <a:buClr>
                <a:srgbClr val="E9E9E9"/>
              </a:buClr>
            </a:pPr>
            <a:endParaRPr lang="en-IN" altLang="en-US" dirty="0">
              <a:latin typeface="Times New Roman" charset="0"/>
              <a:ea typeface="Times New Roman" charset="0"/>
              <a:cs typeface="Times New Roman" charset="0"/>
            </a:endParaRPr>
          </a:p>
        </p:txBody>
      </p:sp>
      <p:sp>
        <p:nvSpPr>
          <p:cNvPr id="5" name="Pentagon 4"/>
          <p:cNvSpPr/>
          <p:nvPr/>
        </p:nvSpPr>
        <p:spPr>
          <a:xfrm>
            <a:off x="2194323" y="2233614"/>
            <a:ext cx="2697956" cy="363141"/>
          </a:xfrm>
          <a:prstGeom prst="homePlat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accent1">
                    <a:lumMod val="75000"/>
                  </a:schemeClr>
                </a:solidFill>
                <a:latin typeface="Times New Roman" panose="02020603050405020304" pitchFamily="18" charset="0"/>
                <a:cs typeface="Times New Roman" panose="02020603050405020304" pitchFamily="18" charset="0"/>
              </a:rPr>
              <a:t>Focus of Intervention</a:t>
            </a:r>
          </a:p>
        </p:txBody>
      </p:sp>
      <p:sp>
        <p:nvSpPr>
          <p:cNvPr id="7" name="Pentagon 6"/>
          <p:cNvSpPr/>
          <p:nvPr/>
        </p:nvSpPr>
        <p:spPr>
          <a:xfrm>
            <a:off x="2195513" y="3148014"/>
            <a:ext cx="2697956" cy="363141"/>
          </a:xfrm>
          <a:prstGeom prst="homePlat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accent1">
                    <a:lumMod val="75000"/>
                  </a:schemeClr>
                </a:solidFill>
                <a:latin typeface="Times New Roman" panose="02020603050405020304" pitchFamily="18" charset="0"/>
                <a:cs typeface="Times New Roman" panose="02020603050405020304" pitchFamily="18" charset="0"/>
              </a:rPr>
              <a:t>Technology</a:t>
            </a:r>
          </a:p>
        </p:txBody>
      </p:sp>
      <p:sp>
        <p:nvSpPr>
          <p:cNvPr id="8" name="Pentagon 7"/>
          <p:cNvSpPr/>
          <p:nvPr/>
        </p:nvSpPr>
        <p:spPr>
          <a:xfrm>
            <a:off x="2235994" y="4167188"/>
            <a:ext cx="2697956" cy="363140"/>
          </a:xfrm>
          <a:prstGeom prst="homePlat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accent1">
                    <a:lumMod val="75000"/>
                  </a:schemeClr>
                </a:solidFill>
                <a:latin typeface="Times New Roman" panose="02020603050405020304" pitchFamily="18" charset="0"/>
                <a:cs typeface="Times New Roman" panose="02020603050405020304" pitchFamily="18" charset="0"/>
              </a:rPr>
              <a:t>Extent of Coverage</a:t>
            </a:r>
          </a:p>
        </p:txBody>
      </p:sp>
      <p:sp>
        <p:nvSpPr>
          <p:cNvPr id="9" name="Pentagon 8"/>
          <p:cNvSpPr/>
          <p:nvPr/>
        </p:nvSpPr>
        <p:spPr>
          <a:xfrm>
            <a:off x="2200276" y="5032774"/>
            <a:ext cx="2697956" cy="416719"/>
          </a:xfrm>
          <a:prstGeom prst="homePlat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accent1">
                    <a:lumMod val="75000"/>
                  </a:schemeClr>
                </a:solidFill>
                <a:latin typeface="Times New Roman" panose="02020603050405020304" pitchFamily="18" charset="0"/>
                <a:cs typeface="Times New Roman" panose="02020603050405020304" pitchFamily="18" charset="0"/>
              </a:rPr>
              <a:t>Monitoring Indicator</a:t>
            </a:r>
          </a:p>
        </p:txBody>
      </p:sp>
      <p:sp>
        <p:nvSpPr>
          <p:cNvPr id="10" name="Snip Diagonal Corner Rectangle 9"/>
          <p:cNvSpPr/>
          <p:nvPr/>
        </p:nvSpPr>
        <p:spPr>
          <a:xfrm>
            <a:off x="5273675" y="2227264"/>
            <a:ext cx="1714500" cy="573087"/>
          </a:xfrm>
          <a:prstGeom prst="snip2DiagRect">
            <a:avLst/>
          </a:prstGeom>
          <a:solidFill>
            <a:schemeClr val="bg2">
              <a:lumMod val="75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IN" b="1" dirty="0">
                <a:solidFill>
                  <a:schemeClr val="accent6">
                    <a:lumMod val="50000"/>
                  </a:schemeClr>
                </a:solidFill>
                <a:latin typeface="Times New Roman" panose="02020603050405020304" pitchFamily="18" charset="0"/>
                <a:cs typeface="Times New Roman" panose="02020603050405020304" pitchFamily="18" charset="0"/>
              </a:rPr>
              <a:t>Construction of toilet</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Snip Diagonal Corner Rectangle 11"/>
          <p:cNvSpPr/>
          <p:nvPr/>
        </p:nvSpPr>
        <p:spPr>
          <a:xfrm>
            <a:off x="5273676" y="2982913"/>
            <a:ext cx="1763713" cy="883652"/>
          </a:xfrm>
          <a:prstGeom prst="snip2DiagRect">
            <a:avLst/>
          </a:prstGeom>
          <a:solidFill>
            <a:schemeClr val="bg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IN" b="1" dirty="0">
                <a:solidFill>
                  <a:schemeClr val="accent6">
                    <a:lumMod val="50000"/>
                  </a:schemeClr>
                </a:solidFill>
                <a:latin typeface="Times New Roman" panose="02020603050405020304" pitchFamily="18" charset="0"/>
                <a:cs typeface="Times New Roman" panose="02020603050405020304" pitchFamily="18" charset="0"/>
              </a:rPr>
              <a:t>Top down technology prescription</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3" name="Snip Diagonal Corner Rectangle 12"/>
          <p:cNvSpPr/>
          <p:nvPr/>
        </p:nvSpPr>
        <p:spPr>
          <a:xfrm>
            <a:off x="5359506" y="4049129"/>
            <a:ext cx="1773132" cy="760997"/>
          </a:xfrm>
          <a:prstGeom prst="snip2DiagRect">
            <a:avLst/>
          </a:prstGeom>
          <a:solidFill>
            <a:schemeClr val="bg2">
              <a:lumMod val="75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IN" b="1" dirty="0">
                <a:solidFill>
                  <a:schemeClr val="accent6">
                    <a:lumMod val="50000"/>
                  </a:schemeClr>
                </a:solidFill>
                <a:latin typeface="Times New Roman" panose="02020603050405020304" pitchFamily="18" charset="0"/>
                <a:cs typeface="Times New Roman" panose="02020603050405020304" pitchFamily="18" charset="0"/>
              </a:rPr>
              <a:t>Partial coverage</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Snip Diagonal Corner Rectangle 13"/>
          <p:cNvSpPr/>
          <p:nvPr/>
        </p:nvSpPr>
        <p:spPr>
          <a:xfrm>
            <a:off x="5430838" y="5102896"/>
            <a:ext cx="1701800" cy="574675"/>
          </a:xfrm>
          <a:prstGeom prst="snip2DiagRect">
            <a:avLst/>
          </a:prstGeom>
          <a:solidFill>
            <a:schemeClr val="bg2">
              <a:lumMod val="75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IN" b="1" dirty="0">
                <a:solidFill>
                  <a:schemeClr val="accent6">
                    <a:lumMod val="50000"/>
                  </a:schemeClr>
                </a:solidFill>
                <a:latin typeface="Times New Roman" panose="02020603050405020304" pitchFamily="18" charset="0"/>
                <a:cs typeface="Times New Roman" panose="02020603050405020304" pitchFamily="18" charset="0"/>
              </a:rPr>
              <a:t>Counting latrines</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5" name="Snip Diagonal Corner Rectangle 14"/>
          <p:cNvSpPr/>
          <p:nvPr/>
        </p:nvSpPr>
        <p:spPr>
          <a:xfrm>
            <a:off x="8050296" y="2148389"/>
            <a:ext cx="1865730" cy="834524"/>
          </a:xfrm>
          <a:prstGeom prst="snip2DiagRect">
            <a:avLst/>
          </a:prstGeom>
        </p:spPr>
        <p:style>
          <a:lnRef idx="3">
            <a:schemeClr val="lt1"/>
          </a:lnRef>
          <a:fillRef idx="1">
            <a:schemeClr val="accent2"/>
          </a:fillRef>
          <a:effectRef idx="1">
            <a:schemeClr val="accent2"/>
          </a:effectRef>
          <a:fontRef idx="minor">
            <a:schemeClr val="lt1"/>
          </a:fontRef>
        </p:style>
        <p:txBody>
          <a:bodyPr anchor="ctr"/>
          <a:lstStyle/>
          <a:p>
            <a:pPr marL="0" lvl="2" algn="ctr">
              <a:defRPr/>
            </a:pPr>
            <a:endParaRPr lang="en-IN" b="1" dirty="0">
              <a:solidFill>
                <a:schemeClr val="accent5">
                  <a:lumMod val="50000"/>
                </a:schemeClr>
              </a:solidFill>
              <a:latin typeface="Times New Roman" panose="02020603050405020304" pitchFamily="18" charset="0"/>
              <a:cs typeface="Times New Roman" panose="02020603050405020304" pitchFamily="18" charset="0"/>
            </a:endParaRPr>
          </a:p>
          <a:p>
            <a:pPr marL="0" lvl="2" algn="ctr">
              <a:defRPr/>
            </a:pPr>
            <a:r>
              <a:rPr lang="en-IN" b="1" dirty="0">
                <a:solidFill>
                  <a:schemeClr val="tx1"/>
                </a:solidFill>
                <a:latin typeface="Times New Roman" panose="02020603050405020304" pitchFamily="18" charset="0"/>
                <a:cs typeface="Times New Roman" panose="02020603050405020304" pitchFamily="18" charset="0"/>
              </a:rPr>
              <a:t>Collective behaviour change</a:t>
            </a:r>
          </a:p>
          <a:p>
            <a:pPr algn="ctr">
              <a:defRPr/>
            </a:pP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6" name="Snip Diagonal Corner Rectangle 15"/>
          <p:cNvSpPr/>
          <p:nvPr/>
        </p:nvSpPr>
        <p:spPr>
          <a:xfrm>
            <a:off x="8080376" y="3146425"/>
            <a:ext cx="1692275" cy="642938"/>
          </a:xfrm>
          <a:prstGeom prst="snip2DiagRect">
            <a:avLst/>
          </a:prstGeom>
        </p:spPr>
        <p:style>
          <a:lnRef idx="3">
            <a:schemeClr val="lt1"/>
          </a:lnRef>
          <a:fillRef idx="1">
            <a:schemeClr val="accent2"/>
          </a:fillRef>
          <a:effectRef idx="1">
            <a:schemeClr val="accent2"/>
          </a:effectRef>
          <a:fontRef idx="minor">
            <a:schemeClr val="lt1"/>
          </a:fontRef>
        </p:style>
        <p:txBody>
          <a:bodyPr anchor="ctr"/>
          <a:lstStyle/>
          <a:p>
            <a:pPr marL="0" lvl="2" algn="ctr">
              <a:defRPr/>
            </a:pPr>
            <a:endParaRPr lang="en-IN" b="1" dirty="0">
              <a:solidFill>
                <a:schemeClr val="accent5">
                  <a:lumMod val="50000"/>
                </a:schemeClr>
              </a:solidFill>
              <a:latin typeface="Times New Roman" panose="02020603050405020304" pitchFamily="18" charset="0"/>
              <a:cs typeface="Times New Roman" panose="02020603050405020304" pitchFamily="18" charset="0"/>
            </a:endParaRPr>
          </a:p>
          <a:p>
            <a:pPr marL="0" lvl="2" algn="ctr">
              <a:defRPr/>
            </a:pPr>
            <a:r>
              <a:rPr lang="en-IN" b="1" dirty="0">
                <a:solidFill>
                  <a:schemeClr val="tx1"/>
                </a:solidFill>
                <a:latin typeface="Times New Roman" panose="02020603050405020304" pitchFamily="18" charset="0"/>
                <a:cs typeface="Times New Roman" panose="02020603050405020304" pitchFamily="18" charset="0"/>
              </a:rPr>
              <a:t>Local empowerment</a:t>
            </a:r>
          </a:p>
          <a:p>
            <a:pPr algn="ctr">
              <a:defRPr/>
            </a:pP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 name="Snip Diagonal Corner Rectangle 16"/>
          <p:cNvSpPr/>
          <p:nvPr/>
        </p:nvSpPr>
        <p:spPr>
          <a:xfrm>
            <a:off x="8124826" y="4167189"/>
            <a:ext cx="1693863" cy="642937"/>
          </a:xfrm>
          <a:prstGeom prst="snip2DiagRect">
            <a:avLst/>
          </a:prstGeom>
        </p:spPr>
        <p:style>
          <a:lnRef idx="3">
            <a:schemeClr val="lt1"/>
          </a:lnRef>
          <a:fillRef idx="1">
            <a:schemeClr val="accent2"/>
          </a:fillRef>
          <a:effectRef idx="1">
            <a:schemeClr val="accent2"/>
          </a:effectRef>
          <a:fontRef idx="minor">
            <a:schemeClr val="lt1"/>
          </a:fontRef>
        </p:style>
        <p:txBody>
          <a:bodyPr anchor="ctr"/>
          <a:lstStyle/>
          <a:p>
            <a:pPr marL="0" lvl="2" algn="ctr">
              <a:defRPr/>
            </a:pPr>
            <a:endParaRPr lang="en-IN" b="1" dirty="0">
              <a:solidFill>
                <a:schemeClr val="accent5">
                  <a:lumMod val="50000"/>
                </a:schemeClr>
              </a:solidFill>
              <a:latin typeface="Times New Roman" panose="02020603050405020304" pitchFamily="18" charset="0"/>
              <a:cs typeface="Times New Roman" panose="02020603050405020304" pitchFamily="18" charset="0"/>
            </a:endParaRPr>
          </a:p>
          <a:p>
            <a:pPr marL="0" lvl="2" algn="ctr">
              <a:defRPr/>
            </a:pPr>
            <a:r>
              <a:rPr lang="en-IN" b="1" dirty="0">
                <a:solidFill>
                  <a:schemeClr val="tx1"/>
                </a:solidFill>
                <a:latin typeface="Times New Roman" panose="02020603050405020304" pitchFamily="18" charset="0"/>
                <a:cs typeface="Times New Roman" panose="02020603050405020304" pitchFamily="18" charset="0"/>
              </a:rPr>
              <a:t>Total (ODF environment)</a:t>
            </a:r>
          </a:p>
          <a:p>
            <a:pPr algn="ctr">
              <a:defRPr/>
            </a:pP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8" name="Snip Diagonal Corner Rectangle 17"/>
          <p:cNvSpPr/>
          <p:nvPr/>
        </p:nvSpPr>
        <p:spPr>
          <a:xfrm>
            <a:off x="8102600" y="5018089"/>
            <a:ext cx="1813426" cy="857835"/>
          </a:xfrm>
          <a:prstGeom prst="snip2DiagRect">
            <a:avLst/>
          </a:prstGeom>
        </p:spPr>
        <p:style>
          <a:lnRef idx="3">
            <a:schemeClr val="lt1"/>
          </a:lnRef>
          <a:fillRef idx="1">
            <a:schemeClr val="accent2"/>
          </a:fillRef>
          <a:effectRef idx="1">
            <a:schemeClr val="accent2"/>
          </a:effectRef>
          <a:fontRef idx="minor">
            <a:schemeClr val="lt1"/>
          </a:fontRef>
        </p:style>
        <p:txBody>
          <a:bodyPr anchor="ctr"/>
          <a:lstStyle/>
          <a:p>
            <a:pPr marL="0" lvl="2" algn="ctr">
              <a:defRPr/>
            </a:pPr>
            <a:endParaRPr lang="en-IN" b="1" dirty="0">
              <a:solidFill>
                <a:schemeClr val="accent5">
                  <a:lumMod val="50000"/>
                </a:schemeClr>
              </a:solidFill>
              <a:latin typeface="Times New Roman" panose="02020603050405020304" pitchFamily="18" charset="0"/>
              <a:cs typeface="Times New Roman" panose="02020603050405020304" pitchFamily="18" charset="0"/>
            </a:endParaRPr>
          </a:p>
          <a:p>
            <a:pPr marL="0" lvl="2" algn="ctr">
              <a:defRPr/>
            </a:pPr>
            <a:r>
              <a:rPr lang="en-IN" b="1" dirty="0">
                <a:solidFill>
                  <a:schemeClr val="tx1"/>
                </a:solidFill>
                <a:latin typeface="Times New Roman" panose="02020603050405020304" pitchFamily="18" charset="0"/>
                <a:cs typeface="Times New Roman" panose="02020603050405020304" pitchFamily="18" charset="0"/>
              </a:rPr>
              <a:t>Counting ODF communities</a:t>
            </a:r>
          </a:p>
          <a:p>
            <a:pPr algn="ctr">
              <a:defRPr/>
            </a:pP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9" name="Notched Right Arrow 18"/>
          <p:cNvSpPr/>
          <p:nvPr/>
        </p:nvSpPr>
        <p:spPr>
          <a:xfrm>
            <a:off x="7237414" y="2325689"/>
            <a:ext cx="727075" cy="377825"/>
          </a:xfrm>
          <a:prstGeom prst="notchedRightArrow">
            <a:avLst/>
          </a:prstGeom>
          <a:solidFill>
            <a:schemeClr val="accent6"/>
          </a:solidFill>
        </p:spPr>
        <p:style>
          <a:lnRef idx="1">
            <a:schemeClr val="accent5"/>
          </a:lnRef>
          <a:fillRef idx="2">
            <a:schemeClr val="accent5"/>
          </a:fillRef>
          <a:effectRef idx="1">
            <a:schemeClr val="accent5"/>
          </a:effectRef>
          <a:fontRef idx="minor">
            <a:schemeClr val="dk1"/>
          </a:fontRef>
        </p:style>
        <p:txBody>
          <a:bodyPr anchor="ctr"/>
          <a:lstStyle/>
          <a:p>
            <a:pPr lvl="2">
              <a:defRPr/>
            </a:pPr>
            <a:endParaRPr lang="en-IN"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0" name="Notched Right Arrow 19"/>
          <p:cNvSpPr/>
          <p:nvPr/>
        </p:nvSpPr>
        <p:spPr>
          <a:xfrm>
            <a:off x="7235826" y="3255044"/>
            <a:ext cx="728663" cy="376238"/>
          </a:xfrm>
          <a:prstGeom prst="notchedRightArrow">
            <a:avLst/>
          </a:prstGeom>
          <a:solidFill>
            <a:schemeClr val="accent6"/>
          </a:solidFill>
        </p:spPr>
        <p:style>
          <a:lnRef idx="1">
            <a:schemeClr val="accent5"/>
          </a:lnRef>
          <a:fillRef idx="2">
            <a:schemeClr val="accent5"/>
          </a:fillRef>
          <a:effectRef idx="1">
            <a:schemeClr val="accent5"/>
          </a:effectRef>
          <a:fontRef idx="minor">
            <a:schemeClr val="dk1"/>
          </a:fontRef>
        </p:style>
        <p:txBody>
          <a:bodyPr anchor="ctr"/>
          <a:lstStyle/>
          <a:p>
            <a:pPr lvl="2">
              <a:defRPr/>
            </a:pPr>
            <a:endParaRPr lang="en-IN"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1" name="Notched Right Arrow 20"/>
          <p:cNvSpPr/>
          <p:nvPr/>
        </p:nvSpPr>
        <p:spPr>
          <a:xfrm>
            <a:off x="7243764" y="4274344"/>
            <a:ext cx="727075" cy="376238"/>
          </a:xfrm>
          <a:prstGeom prst="notchedRightArrow">
            <a:avLst/>
          </a:prstGeom>
          <a:solidFill>
            <a:schemeClr val="accent6"/>
          </a:solidFill>
        </p:spPr>
        <p:style>
          <a:lnRef idx="1">
            <a:schemeClr val="accent5"/>
          </a:lnRef>
          <a:fillRef idx="2">
            <a:schemeClr val="accent5"/>
          </a:fillRef>
          <a:effectRef idx="1">
            <a:schemeClr val="accent5"/>
          </a:effectRef>
          <a:fontRef idx="minor">
            <a:schemeClr val="dk1"/>
          </a:fontRef>
        </p:style>
        <p:txBody>
          <a:bodyPr anchor="ctr"/>
          <a:lstStyle/>
          <a:p>
            <a:pPr lvl="2">
              <a:defRPr/>
            </a:pPr>
            <a:endParaRPr lang="en-IN"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2" name="Notched Right Arrow 21"/>
          <p:cNvSpPr/>
          <p:nvPr/>
        </p:nvSpPr>
        <p:spPr>
          <a:xfrm>
            <a:off x="7300914" y="5202114"/>
            <a:ext cx="727075" cy="376237"/>
          </a:xfrm>
          <a:prstGeom prst="notchedRightArrow">
            <a:avLst/>
          </a:prstGeom>
          <a:solidFill>
            <a:schemeClr val="accent6"/>
          </a:solidFill>
        </p:spPr>
        <p:style>
          <a:lnRef idx="1">
            <a:schemeClr val="accent5"/>
          </a:lnRef>
          <a:fillRef idx="2">
            <a:schemeClr val="accent5"/>
          </a:fillRef>
          <a:effectRef idx="1">
            <a:schemeClr val="accent5"/>
          </a:effectRef>
          <a:fontRef idx="minor">
            <a:schemeClr val="dk1"/>
          </a:fontRef>
        </p:style>
        <p:txBody>
          <a:bodyPr anchor="ctr"/>
          <a:lstStyle/>
          <a:p>
            <a:pPr lvl="2">
              <a:defRPr/>
            </a:pPr>
            <a:endParaRPr lang="en-IN"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3" name="Pentagon 22"/>
          <p:cNvSpPr/>
          <p:nvPr/>
        </p:nvSpPr>
        <p:spPr>
          <a:xfrm>
            <a:off x="2235994" y="6056692"/>
            <a:ext cx="2697956" cy="416719"/>
          </a:xfrm>
          <a:prstGeom prst="homePlat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chemeClr val="accent1">
                    <a:lumMod val="75000"/>
                  </a:schemeClr>
                </a:solidFill>
                <a:latin typeface="Times New Roman" panose="02020603050405020304" pitchFamily="18" charset="0"/>
                <a:cs typeface="Times New Roman" panose="02020603050405020304" pitchFamily="18" charset="0"/>
              </a:rPr>
              <a:t>Leadership</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4" name="Snip Diagonal Corner Rectangle 23"/>
          <p:cNvSpPr/>
          <p:nvPr/>
        </p:nvSpPr>
        <p:spPr>
          <a:xfrm>
            <a:off x="5395172" y="6062662"/>
            <a:ext cx="1701800" cy="574675"/>
          </a:xfrm>
          <a:prstGeom prst="snip2DiagRect">
            <a:avLst/>
          </a:prstGeom>
          <a:solidFill>
            <a:schemeClr val="bg2">
              <a:lumMod val="75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IN" b="1" dirty="0" smtClean="0">
                <a:solidFill>
                  <a:schemeClr val="accent6">
                    <a:lumMod val="50000"/>
                  </a:schemeClr>
                </a:solidFill>
                <a:latin typeface="Times New Roman" panose="02020603050405020304" pitchFamily="18" charset="0"/>
                <a:cs typeface="Times New Roman" panose="02020603050405020304" pitchFamily="18" charset="0"/>
              </a:rPr>
              <a:t>Technocrats</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5" name="Snip Diagonal Corner Rectangle 24"/>
          <p:cNvSpPr/>
          <p:nvPr/>
        </p:nvSpPr>
        <p:spPr>
          <a:xfrm>
            <a:off x="8124826" y="6010943"/>
            <a:ext cx="1813426" cy="857835"/>
          </a:xfrm>
          <a:prstGeom prst="snip2DiagRect">
            <a:avLst/>
          </a:prstGeom>
        </p:spPr>
        <p:style>
          <a:lnRef idx="3">
            <a:schemeClr val="lt1"/>
          </a:lnRef>
          <a:fillRef idx="1">
            <a:schemeClr val="accent2"/>
          </a:fillRef>
          <a:effectRef idx="1">
            <a:schemeClr val="accent2"/>
          </a:effectRef>
          <a:fontRef idx="minor">
            <a:schemeClr val="lt1"/>
          </a:fontRef>
        </p:style>
        <p:txBody>
          <a:bodyPr anchor="ctr"/>
          <a:lstStyle/>
          <a:p>
            <a:pPr marL="0" lvl="2" algn="ctr">
              <a:defRPr/>
            </a:pPr>
            <a:endParaRPr lang="en-IN" b="1" dirty="0">
              <a:solidFill>
                <a:schemeClr val="accent5">
                  <a:lumMod val="50000"/>
                </a:schemeClr>
              </a:solidFill>
              <a:latin typeface="Times New Roman" panose="02020603050405020304" pitchFamily="18" charset="0"/>
              <a:cs typeface="Times New Roman" panose="02020603050405020304" pitchFamily="18" charset="0"/>
            </a:endParaRPr>
          </a:p>
          <a:p>
            <a:pPr marL="0" lvl="2" algn="ctr">
              <a:defRPr/>
            </a:pPr>
            <a:r>
              <a:rPr lang="en-IN" b="1" dirty="0" smtClean="0">
                <a:solidFill>
                  <a:schemeClr val="tx1"/>
                </a:solidFill>
                <a:latin typeface="Times New Roman" panose="02020603050405020304" pitchFamily="18" charset="0"/>
                <a:cs typeface="Times New Roman" panose="02020603050405020304" pitchFamily="18" charset="0"/>
              </a:rPr>
              <a:t>Political actors</a:t>
            </a:r>
            <a:endParaRPr lang="en-IN" b="1" dirty="0">
              <a:solidFill>
                <a:schemeClr val="tx1"/>
              </a:solidFill>
              <a:latin typeface="Times New Roman" panose="02020603050405020304" pitchFamily="18" charset="0"/>
              <a:cs typeface="Times New Roman" panose="02020603050405020304" pitchFamily="18" charset="0"/>
            </a:endParaRPr>
          </a:p>
          <a:p>
            <a:pPr algn="ctr">
              <a:defRPr/>
            </a:pP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6" name="Notched Right Arrow 25"/>
          <p:cNvSpPr/>
          <p:nvPr/>
        </p:nvSpPr>
        <p:spPr>
          <a:xfrm>
            <a:off x="7300913" y="6214482"/>
            <a:ext cx="727075" cy="376237"/>
          </a:xfrm>
          <a:prstGeom prst="notchedRightArrow">
            <a:avLst/>
          </a:prstGeom>
          <a:solidFill>
            <a:schemeClr val="accent6"/>
          </a:solidFill>
        </p:spPr>
        <p:style>
          <a:lnRef idx="1">
            <a:schemeClr val="accent5"/>
          </a:lnRef>
          <a:fillRef idx="2">
            <a:schemeClr val="accent5"/>
          </a:fillRef>
          <a:effectRef idx="1">
            <a:schemeClr val="accent5"/>
          </a:effectRef>
          <a:fontRef idx="minor">
            <a:schemeClr val="dk1"/>
          </a:fontRef>
        </p:style>
        <p:txBody>
          <a:bodyPr anchor="ctr"/>
          <a:lstStyle/>
          <a:p>
            <a:pPr lvl="2">
              <a:defRPr/>
            </a:pPr>
            <a:endParaRPr lang="en-IN"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1530" y="6214482"/>
            <a:ext cx="1660470" cy="643518"/>
          </a:xfrm>
          <a:prstGeom prst="rect">
            <a:avLst/>
          </a:prstGeom>
        </p:spPr>
      </p:pic>
    </p:spTree>
    <p:extLst>
      <p:ext uri="{BB962C8B-B14F-4D97-AF65-F5344CB8AC3E}">
        <p14:creationId xmlns:p14="http://schemas.microsoft.com/office/powerpoint/2010/main" val="4274386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806856" y="455478"/>
            <a:ext cx="7728062" cy="5796047"/>
          </a:xfrm>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1530" y="6214482"/>
            <a:ext cx="1660470" cy="643518"/>
          </a:xfrm>
          <a:prstGeom prst="rect">
            <a:avLst/>
          </a:prstGeom>
        </p:spPr>
      </p:pic>
    </p:spTree>
    <p:extLst>
      <p:ext uri="{BB962C8B-B14F-4D97-AF65-F5344CB8AC3E}">
        <p14:creationId xmlns:p14="http://schemas.microsoft.com/office/powerpoint/2010/main" val="689410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2" y="148665"/>
            <a:ext cx="9569068" cy="843008"/>
          </a:xfrm>
        </p:spPr>
        <p:txBody>
          <a:bodyPr>
            <a:normAutofit/>
          </a:bodyPr>
          <a:lstStyle/>
          <a:p>
            <a:r>
              <a:rPr lang="en-IN" b="1" dirty="0" smtClean="0"/>
              <a:t>Impact of CLTS on Health outcomes</a:t>
            </a:r>
            <a:endParaRPr lang="en-IN" b="1" dirty="0"/>
          </a:p>
        </p:txBody>
      </p:sp>
      <p:sp>
        <p:nvSpPr>
          <p:cNvPr id="3" name="Content Placeholder 2"/>
          <p:cNvSpPr>
            <a:spLocks noGrp="1"/>
          </p:cNvSpPr>
          <p:nvPr>
            <p:ph idx="1"/>
          </p:nvPr>
        </p:nvSpPr>
        <p:spPr>
          <a:xfrm>
            <a:off x="1506828" y="1114022"/>
            <a:ext cx="9903854" cy="5731099"/>
          </a:xfrm>
        </p:spPr>
        <p:txBody>
          <a:bodyPr>
            <a:normAutofit/>
          </a:bodyPr>
          <a:lstStyle/>
          <a:p>
            <a:r>
              <a:rPr lang="en-IN" sz="2800" dirty="0"/>
              <a:t>CLTS has demonstrated success in increasing access to </a:t>
            </a:r>
            <a:r>
              <a:rPr lang="en-IN" sz="2800" dirty="0" smtClean="0"/>
              <a:t>sanitation</a:t>
            </a:r>
          </a:p>
          <a:p>
            <a:pPr lvl="1"/>
            <a:r>
              <a:rPr lang="en-IN" sz="2400" i="1" dirty="0" smtClean="0">
                <a:latin typeface="Cambria" panose="02040503050406030204" pitchFamily="18" charset="0"/>
              </a:rPr>
              <a:t>enhancing </a:t>
            </a:r>
            <a:r>
              <a:rPr lang="en-IN" sz="2400" i="1" dirty="0">
                <a:latin typeface="Cambria" panose="02040503050406030204" pitchFamily="18" charset="0"/>
              </a:rPr>
              <a:t>greater coverage, ​faster ​uptake​ by the community due to internalised behaviour change leading to more sustainable​ outcomes​. </a:t>
            </a:r>
          </a:p>
          <a:p>
            <a:pPr lvl="1"/>
            <a:r>
              <a:rPr lang="en-IN" sz="2400" i="1" dirty="0" smtClean="0">
                <a:solidFill>
                  <a:prstClr val="black">
                    <a:lumMod val="75000"/>
                    <a:lumOff val="25000"/>
                  </a:prstClr>
                </a:solidFill>
                <a:latin typeface="Cambria" panose="02040503050406030204" pitchFamily="18" charset="0"/>
              </a:rPr>
              <a:t>CLTS </a:t>
            </a:r>
            <a:r>
              <a:rPr lang="en-IN" sz="2400" i="1" dirty="0">
                <a:solidFill>
                  <a:prstClr val="black">
                    <a:lumMod val="75000"/>
                    <a:lumOff val="25000"/>
                  </a:prstClr>
                </a:solidFill>
                <a:latin typeface="Cambria" panose="02040503050406030204" pitchFamily="18" charset="0"/>
              </a:rPr>
              <a:t>through better sanitation outcomes have led to better health and reduced medical expenditure and more productivity of ODF communities </a:t>
            </a:r>
            <a:endParaRPr lang="en-IN" sz="2400" i="1" dirty="0" smtClean="0">
              <a:solidFill>
                <a:prstClr val="black">
                  <a:lumMod val="75000"/>
                  <a:lumOff val="25000"/>
                </a:prstClr>
              </a:solidFill>
              <a:latin typeface="Cambria" panose="02040503050406030204" pitchFamily="18" charset="0"/>
            </a:endParaRPr>
          </a:p>
          <a:p>
            <a:pPr marL="342900" lvl="1" indent="-342900"/>
            <a:r>
              <a:rPr lang="en-IN" sz="2800" dirty="0"/>
              <a:t>Evidence of global health impacts of CLTS is ​fast ​emerging. </a:t>
            </a:r>
            <a:r>
              <a:rPr lang="en-IN" sz="2800" dirty="0" smtClean="0"/>
              <a:t>Cases </a:t>
            </a:r>
            <a:r>
              <a:rPr lang="en-IN" sz="2800" dirty="0"/>
              <a:t>of reduced stunting/wasting ( </a:t>
            </a:r>
            <a:r>
              <a:rPr lang="en-IN" sz="2800" b="1" dirty="0"/>
              <a:t>Mali</a:t>
            </a:r>
            <a:r>
              <a:rPr lang="en-IN" sz="2800" dirty="0"/>
              <a:t>), reduction in cholera ( </a:t>
            </a:r>
            <a:r>
              <a:rPr lang="en-IN" sz="2800" b="1" dirty="0"/>
              <a:t>Kenya, Ghana</a:t>
            </a:r>
            <a:r>
              <a:rPr lang="en-IN" sz="2800" dirty="0"/>
              <a:t>) are a few </a:t>
            </a:r>
            <a:r>
              <a:rPr lang="en-IN" sz="2800" dirty="0" smtClean="0"/>
              <a:t>examples.</a:t>
            </a:r>
            <a:endParaRPr lang="en-IN" sz="2800" dirty="0"/>
          </a:p>
          <a:p>
            <a:pPr marL="0" indent="0">
              <a:buNone/>
            </a:pPr>
            <a:endParaRPr lang="en-IN"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530" y="6214482"/>
            <a:ext cx="1660470" cy="643518"/>
          </a:xfrm>
          <a:prstGeom prst="rect">
            <a:avLst/>
          </a:prstGeom>
        </p:spPr>
      </p:pic>
    </p:spTree>
    <p:extLst>
      <p:ext uri="{BB962C8B-B14F-4D97-AF65-F5344CB8AC3E}">
        <p14:creationId xmlns:p14="http://schemas.microsoft.com/office/powerpoint/2010/main" val="2298993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437" y="264575"/>
            <a:ext cx="9289445" cy="804371"/>
          </a:xfrm>
        </p:spPr>
        <p:txBody>
          <a:bodyPr/>
          <a:lstStyle/>
          <a:p>
            <a:r>
              <a:rPr lang="en-IN" b="1" dirty="0"/>
              <a:t>Impact of CLTS on Health outcomes</a:t>
            </a:r>
          </a:p>
        </p:txBody>
      </p:sp>
      <p:sp>
        <p:nvSpPr>
          <p:cNvPr id="3" name="Content Placeholder 2"/>
          <p:cNvSpPr>
            <a:spLocks noGrp="1"/>
          </p:cNvSpPr>
          <p:nvPr>
            <p:ph idx="1"/>
          </p:nvPr>
        </p:nvSpPr>
        <p:spPr>
          <a:xfrm>
            <a:off x="1519706" y="1056067"/>
            <a:ext cx="9984905" cy="5576553"/>
          </a:xfrm>
        </p:spPr>
        <p:txBody>
          <a:bodyPr>
            <a:noAutofit/>
          </a:bodyPr>
          <a:lstStyle/>
          <a:p>
            <a:r>
              <a:rPr lang="en-IN" sz="2400" dirty="0"/>
              <a:t>Additionally the ​knock on effects of CLTS leads to collective gains for the community in terms of health</a:t>
            </a:r>
          </a:p>
          <a:p>
            <a:pPr lvl="1"/>
            <a:r>
              <a:rPr lang="en-IN" sz="2400" i="1" dirty="0">
                <a:latin typeface="Cambria" panose="02040503050406030204" pitchFamily="18" charset="0"/>
              </a:rPr>
              <a:t>greater collective consciousness of people towards health care </a:t>
            </a:r>
          </a:p>
          <a:p>
            <a:pPr lvl="1"/>
            <a:r>
              <a:rPr lang="en-IN" sz="2400" i="1" dirty="0">
                <a:latin typeface="Cambria" panose="02040503050406030204" pitchFamily="18" charset="0"/>
              </a:rPr>
              <a:t>environmental cleanliness</a:t>
            </a:r>
          </a:p>
          <a:p>
            <a:pPr lvl="1"/>
            <a:r>
              <a:rPr lang="en-IN" sz="2400" i="1" dirty="0">
                <a:latin typeface="Cambria" panose="02040503050406030204" pitchFamily="18" charset="0"/>
              </a:rPr>
              <a:t>activating health services and institutions. People start thinking about their overall wellbeing. </a:t>
            </a:r>
            <a:r>
              <a:rPr lang="en-IN" sz="2400" i="1" dirty="0" smtClean="0">
                <a:latin typeface="Cambria" panose="02040503050406030204" pitchFamily="18" charset="0"/>
              </a:rPr>
              <a:t>​</a:t>
            </a:r>
            <a:endParaRPr lang="en-IN" sz="2400" i="1" dirty="0">
              <a:latin typeface="Cambria" panose="02040503050406030204" pitchFamily="18" charset="0"/>
            </a:endParaRPr>
          </a:p>
          <a:p>
            <a:r>
              <a:rPr lang="en-IN" sz="2400" dirty="0"/>
              <a:t>In the SDGs it is important to see that ​policy and practice is geared towards achieving ODF nations </a:t>
            </a:r>
          </a:p>
          <a:p>
            <a:r>
              <a:rPr lang="en-IN" sz="2400" dirty="0"/>
              <a:t>For this institutions and governance </a:t>
            </a:r>
            <a:r>
              <a:rPr lang="en-IN" sz="2400" dirty="0" smtClean="0"/>
              <a:t>have </a:t>
            </a:r>
            <a:r>
              <a:rPr lang="en-IN" sz="2400" dirty="0"/>
              <a:t>to become responsive</a:t>
            </a:r>
          </a:p>
          <a:p>
            <a:pPr lvl="1"/>
            <a:r>
              <a:rPr lang="en-IN" sz="2400" i="1" dirty="0">
                <a:latin typeface="Cambria" panose="02040503050406030204" pitchFamily="18" charset="0"/>
              </a:rPr>
              <a:t>greater political will​ ​and commitment</a:t>
            </a:r>
          </a:p>
          <a:p>
            <a:pPr lvl="1"/>
            <a:r>
              <a:rPr lang="en-IN" sz="2400" i="1" dirty="0">
                <a:latin typeface="Cambria" panose="02040503050406030204" pitchFamily="18" charset="0"/>
              </a:rPr>
              <a:t>Increase budget allocation to sanitation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530" y="6214482"/>
            <a:ext cx="1660470" cy="643518"/>
          </a:xfrm>
          <a:prstGeom prst="rect">
            <a:avLst/>
          </a:prstGeom>
        </p:spPr>
      </p:pic>
    </p:spTree>
    <p:extLst>
      <p:ext uri="{BB962C8B-B14F-4D97-AF65-F5344CB8AC3E}">
        <p14:creationId xmlns:p14="http://schemas.microsoft.com/office/powerpoint/2010/main" val="1395246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508000" y="38365"/>
            <a:ext cx="10972800" cy="944562"/>
          </a:xfrm>
        </p:spPr>
        <p:txBody>
          <a:bodyPr>
            <a:noAutofit/>
          </a:bodyPr>
          <a:lstStyle/>
          <a:p>
            <a:pPr algn="ctr" eaLnBrk="1" fontAlgn="auto" hangingPunct="1">
              <a:spcAft>
                <a:spcPts val="0"/>
              </a:spcAft>
              <a:defRPr/>
            </a:pPr>
            <a:r>
              <a:rPr lang="en-US" sz="3600" b="1" dirty="0" smtClean="0">
                <a:latin typeface="Times New Roman" panose="02020603050405020304" pitchFamily="18" charset="0"/>
                <a:cs typeface="Times New Roman" panose="02020603050405020304" pitchFamily="18" charset="0"/>
              </a:rPr>
              <a:t>Impact</a:t>
            </a:r>
            <a:r>
              <a:rPr sz="3600" b="1"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on</a:t>
            </a:r>
            <a:r>
              <a:rPr sz="3600" b="1"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Health</a:t>
            </a:r>
            <a:endParaRPr sz="3600" b="1" dirty="0">
              <a:latin typeface="Times New Roman" panose="02020603050405020304" pitchFamily="18" charset="0"/>
              <a:cs typeface="Times New Roman" panose="02020603050405020304" pitchFamily="18" charset="0"/>
            </a:endParaRPr>
          </a:p>
        </p:txBody>
      </p:sp>
      <p:pic>
        <p:nvPicPr>
          <p:cNvPr id="75778" name="Chart 2"/>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1513" y="2869096"/>
            <a:ext cx="4572000" cy="3465513"/>
          </a:xfrm>
          <a:noFill/>
        </p:spPr>
      </p:pic>
      <p:pic>
        <p:nvPicPr>
          <p:cNvPr id="75779"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1" y="2802835"/>
            <a:ext cx="4502151" cy="3498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0" name="TextBox 11"/>
          <p:cNvSpPr txBox="1">
            <a:spLocks noChangeArrowheads="1"/>
          </p:cNvSpPr>
          <p:nvPr/>
        </p:nvSpPr>
        <p:spPr bwMode="auto">
          <a:xfrm>
            <a:off x="1016000" y="1206666"/>
            <a:ext cx="99568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err="1" smtClean="0">
                <a:latin typeface="Times New Roman" panose="02020603050405020304" pitchFamily="18" charset="0"/>
                <a:cs typeface="Times New Roman" panose="02020603050405020304" pitchFamily="18" charset="0"/>
              </a:rPr>
              <a:t>Nyando</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Hospital record shows how incidence of diarrhea and cholera dropped dramatically in </a:t>
            </a:r>
            <a:r>
              <a:rPr lang="en-US" b="1" dirty="0" err="1">
                <a:latin typeface="Times New Roman" panose="02020603050405020304" pitchFamily="18" charset="0"/>
                <a:cs typeface="Times New Roman" panose="02020603050405020304" pitchFamily="18" charset="0"/>
              </a:rPr>
              <a:t>Niando</a:t>
            </a:r>
            <a:r>
              <a:rPr lang="en-US" b="1" dirty="0">
                <a:latin typeface="Times New Roman" panose="02020603050405020304" pitchFamily="18" charset="0"/>
                <a:cs typeface="Times New Roman" panose="02020603050405020304" pitchFamily="18" charset="0"/>
              </a:rPr>
              <a:t> districts in Kenya – Impact of simple pit latrines on health</a:t>
            </a: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2122" y="6330976"/>
            <a:ext cx="1359877" cy="527023"/>
          </a:xfrm>
          <a:prstGeom prst="rect">
            <a:avLst/>
          </a:prstGeom>
        </p:spPr>
      </p:pic>
    </p:spTree>
    <p:extLst>
      <p:ext uri="{BB962C8B-B14F-4D97-AF65-F5344CB8AC3E}">
        <p14:creationId xmlns:p14="http://schemas.microsoft.com/office/powerpoint/2010/main" val="302133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664" y="161234"/>
            <a:ext cx="6278451" cy="991673"/>
          </a:xfrm>
        </p:spPr>
        <p:txBody>
          <a:bodyPr>
            <a:normAutofit/>
          </a:bodyPr>
          <a:lstStyle/>
          <a:p>
            <a:r>
              <a:rPr lang="en-IN" sz="3600" b="1" dirty="0" smtClean="0">
                <a:solidFill>
                  <a:schemeClr val="tx1"/>
                </a:solidFill>
                <a:cs typeface="Times New Roman" panose="02020603050405020304" pitchFamily="18" charset="0"/>
              </a:rPr>
              <a:t>Mali – Impact Evaluation  </a:t>
            </a:r>
            <a:endParaRPr lang="en-IN" sz="3600" b="1" dirty="0">
              <a:solidFill>
                <a:schemeClr val="tx1"/>
              </a:solidFill>
              <a:cs typeface="Times New Roman" panose="02020603050405020304" pitchFamily="18" charset="0"/>
            </a:endParaRPr>
          </a:p>
        </p:txBody>
      </p:sp>
      <p:sp>
        <p:nvSpPr>
          <p:cNvPr id="8" name="Content Placeholder 7"/>
          <p:cNvSpPr>
            <a:spLocks noGrp="1"/>
          </p:cNvSpPr>
          <p:nvPr>
            <p:ph idx="1"/>
          </p:nvPr>
        </p:nvSpPr>
        <p:spPr>
          <a:xfrm>
            <a:off x="6310648" y="1325563"/>
            <a:ext cx="5439178" cy="4650234"/>
          </a:xfrm>
        </p:spPr>
        <p:txBody>
          <a:bodyPr>
            <a:normAutofit/>
          </a:bodyPr>
          <a:lstStyle/>
          <a:p>
            <a:pPr marL="0" indent="0">
              <a:buNone/>
            </a:pPr>
            <a:r>
              <a:rPr lang="en-IN" sz="2400" dirty="0" smtClean="0">
                <a:solidFill>
                  <a:schemeClr val="tx1"/>
                </a:solidFill>
                <a:latin typeface="Cambria" panose="02040503050406030204" pitchFamily="18" charset="0"/>
                <a:cs typeface="Times New Roman" panose="02020603050405020304" pitchFamily="18" charset="0"/>
              </a:rPr>
              <a:t>One year after intervention in CLTS villages:</a:t>
            </a:r>
          </a:p>
          <a:p>
            <a:endParaRPr lang="en-IN" sz="2400" dirty="0">
              <a:solidFill>
                <a:schemeClr val="tx1"/>
              </a:solidFill>
              <a:latin typeface="Cambria" panose="02040503050406030204" pitchFamily="18" charset="0"/>
              <a:cs typeface="Times New Roman" panose="02020603050405020304" pitchFamily="18" charset="0"/>
            </a:endParaRPr>
          </a:p>
          <a:p>
            <a:r>
              <a:rPr lang="en-IN" sz="2400" b="1" dirty="0" smtClean="0">
                <a:solidFill>
                  <a:srgbClr val="C00000"/>
                </a:solidFill>
                <a:latin typeface="Cambria" panose="02040503050406030204" pitchFamily="18" charset="0"/>
                <a:cs typeface="Times New Roman" panose="02020603050405020304" pitchFamily="18" charset="0"/>
              </a:rPr>
              <a:t>26% reduction in stunting ( U-5)</a:t>
            </a:r>
          </a:p>
          <a:p>
            <a:endParaRPr lang="en-IN" sz="2400" b="1" dirty="0" smtClean="0">
              <a:solidFill>
                <a:srgbClr val="C00000"/>
              </a:solidFill>
              <a:latin typeface="Cambria" panose="02040503050406030204" pitchFamily="18" charset="0"/>
              <a:cs typeface="Times New Roman" panose="02020603050405020304" pitchFamily="18" charset="0"/>
            </a:endParaRPr>
          </a:p>
          <a:p>
            <a:r>
              <a:rPr lang="en-IN" sz="2400" b="1" dirty="0" smtClean="0">
                <a:solidFill>
                  <a:srgbClr val="C00000"/>
                </a:solidFill>
                <a:latin typeface="Cambria" panose="02040503050406030204" pitchFamily="18" charset="0"/>
                <a:cs typeface="Times New Roman" panose="02020603050405020304" pitchFamily="18" charset="0"/>
              </a:rPr>
              <a:t>35% reduction in underweight</a:t>
            </a:r>
          </a:p>
          <a:p>
            <a:pPr marL="0" indent="0">
              <a:buNone/>
            </a:pPr>
            <a:endParaRPr lang="en-IN" sz="2400" b="1" dirty="0" smtClean="0">
              <a:solidFill>
                <a:srgbClr val="C00000"/>
              </a:solidFill>
              <a:latin typeface="Cambria" panose="02040503050406030204" pitchFamily="18" charset="0"/>
              <a:cs typeface="Times New Roman" panose="02020603050405020304" pitchFamily="18" charset="0"/>
            </a:endParaRPr>
          </a:p>
          <a:p>
            <a:r>
              <a:rPr lang="en-IN" sz="2400" b="1" dirty="0" smtClean="0">
                <a:solidFill>
                  <a:srgbClr val="C00000"/>
                </a:solidFill>
                <a:latin typeface="Cambria" panose="02040503050406030204" pitchFamily="18" charset="0"/>
                <a:cs typeface="Times New Roman" panose="02020603050405020304" pitchFamily="18" charset="0"/>
              </a:rPr>
              <a:t>57% reduction in diarrhoea-related U5- mortality</a:t>
            </a:r>
            <a:endParaRPr lang="en-IN" sz="2400" b="1" dirty="0">
              <a:solidFill>
                <a:srgbClr val="C00000"/>
              </a:solidFill>
              <a:latin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004A046-225F-4F29-8DED-C8E75A5701AF}" type="slidenum">
              <a:rPr lang="en-IN" smtClean="0">
                <a:solidFill>
                  <a:prstClr val="black">
                    <a:tint val="75000"/>
                  </a:prstClr>
                </a:solidFill>
              </a:rPr>
              <a:pPr/>
              <a:t>18</a:t>
            </a:fld>
            <a:endParaRPr lang="en-IN">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41" y="90152"/>
            <a:ext cx="5098852"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1158" y="6148454"/>
            <a:ext cx="1830841" cy="709546"/>
          </a:xfrm>
          <a:prstGeom prst="rect">
            <a:avLst/>
          </a:prstGeom>
        </p:spPr>
      </p:pic>
    </p:spTree>
    <p:extLst>
      <p:ext uri="{BB962C8B-B14F-4D97-AF65-F5344CB8AC3E}">
        <p14:creationId xmlns:p14="http://schemas.microsoft.com/office/powerpoint/2010/main" val="804247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1690321" y="0"/>
            <a:ext cx="9226794" cy="1143000"/>
          </a:xfrm>
        </p:spPr>
        <p:txBody>
          <a:bodyPr>
            <a:normAutofit/>
          </a:bodyPr>
          <a:lstStyle/>
          <a:p>
            <a:pPr>
              <a:defRPr/>
            </a:pPr>
            <a:r>
              <a:rPr lang="en-US" sz="3200" b="1" dirty="0">
                <a:solidFill>
                  <a:srgbClr val="C00000"/>
                </a:solidFill>
              </a:rPr>
              <a:t>Direct co-relation of household latrine possession and use in ODF villages in Chad</a:t>
            </a:r>
          </a:p>
        </p:txBody>
      </p:sp>
      <p:graphicFrame>
        <p:nvGraphicFramePr>
          <p:cNvPr id="4" name="Chart 3"/>
          <p:cNvGraphicFramePr>
            <a:graphicFrameLocks/>
          </p:cNvGraphicFramePr>
          <p:nvPr>
            <p:extLst>
              <p:ext uri="{D42A27DB-BD31-4B8C-83A1-F6EECF244321}">
                <p14:modId xmlns:p14="http://schemas.microsoft.com/office/powerpoint/2010/main" val="4125534179"/>
              </p:ext>
            </p:extLst>
          </p:nvPr>
        </p:nvGraphicFramePr>
        <p:xfrm>
          <a:off x="5050302" y="1400079"/>
          <a:ext cx="4309608" cy="30593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795072038"/>
              </p:ext>
            </p:extLst>
          </p:nvPr>
        </p:nvGraphicFramePr>
        <p:xfrm>
          <a:off x="607205" y="1411230"/>
          <a:ext cx="4071966" cy="3071834"/>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TextBox 5"/>
          <p:cNvSpPr txBox="1">
            <a:spLocks noChangeArrowheads="1"/>
          </p:cNvSpPr>
          <p:nvPr/>
        </p:nvSpPr>
        <p:spPr bwMode="auto">
          <a:xfrm>
            <a:off x="4106227" y="4734342"/>
            <a:ext cx="6754031" cy="2123658"/>
          </a:xfrm>
          <a:prstGeom prst="rect">
            <a:avLst/>
          </a:prstGeom>
          <a:noFill/>
          <a:ln w="9525">
            <a:noFill/>
            <a:miter lim="800000"/>
            <a:headEnd/>
            <a:tailEnd/>
          </a:ln>
        </p:spPr>
        <p:txBody>
          <a:bodyPr wrap="square">
            <a:spAutoFit/>
          </a:bodyPr>
          <a:lstStyle/>
          <a:p>
            <a:pPr>
              <a:defRPr/>
            </a:pPr>
            <a:r>
              <a:rPr lang="en-US" sz="2400" b="1" dirty="0">
                <a:solidFill>
                  <a:srgbClr val="C00000"/>
                </a:solidFill>
                <a:latin typeface="Times" charset="0"/>
                <a:ea typeface="ＭＳ Ｐゴシック" pitchFamily="34" charset="-128"/>
              </a:rPr>
              <a:t>CLTS was introduced in September 2009 in Chad</a:t>
            </a:r>
          </a:p>
          <a:p>
            <a:r>
              <a:rPr lang="en-US" sz="2400" b="1" dirty="0">
                <a:solidFill>
                  <a:srgbClr val="C00000"/>
                </a:solidFill>
                <a:latin typeface="Times New Roman" charset="0"/>
                <a:cs typeface="Times New Roman" charset="0"/>
              </a:rPr>
              <a:t>ODF villages in serious cholera endemic zones in Chad reported no single case of cholera when other villages were devastated </a:t>
            </a:r>
            <a:r>
              <a:rPr lang="en-US" sz="2400" dirty="0">
                <a:solidFill>
                  <a:srgbClr val="C00000"/>
                </a:solidFill>
                <a:latin typeface="Times New Roman" charset="0"/>
                <a:cs typeface="Times New Roman" charset="0"/>
              </a:rPr>
              <a:t>.</a:t>
            </a:r>
          </a:p>
          <a:p>
            <a:endParaRPr lang="en-US" dirty="0">
              <a:solidFill>
                <a:srgbClr val="C00000"/>
              </a:solidFill>
              <a:latin typeface="Century Schoolbook" charset="0"/>
              <a:cs typeface="Times New Roman" charset="0"/>
            </a:endParaRPr>
          </a:p>
          <a:p>
            <a:pPr>
              <a:defRPr/>
            </a:pPr>
            <a:endParaRPr lang="en-US" b="1" dirty="0">
              <a:solidFill>
                <a:srgbClr val="C00000"/>
              </a:solidFill>
              <a:latin typeface="Times" charset="0"/>
              <a:ea typeface="ＭＳ Ｐゴシック" pitchFamily="34" charset="-128"/>
            </a:endParaRPr>
          </a:p>
        </p:txBody>
      </p:sp>
      <p:pic>
        <p:nvPicPr>
          <p:cNvPr id="73734" name="Picture 7" descr="chad1.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3014" y="2556363"/>
            <a:ext cx="2554154" cy="1903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5" name="Picture 8" descr="chad.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4734342"/>
            <a:ext cx="2809142" cy="2082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34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908" y="309094"/>
            <a:ext cx="8156104" cy="772731"/>
          </a:xfrm>
        </p:spPr>
        <p:txBody>
          <a:bodyPr>
            <a:normAutofit/>
          </a:bodyPr>
          <a:lstStyle/>
          <a:p>
            <a:pPr lvl="0" defTabSz="914400">
              <a:spcBef>
                <a:spcPts val="0"/>
              </a:spcBef>
            </a:pPr>
            <a:r>
              <a:rPr lang="en-IN" sz="4400" b="1" dirty="0" smtClean="0"/>
              <a:t>Sanitation </a:t>
            </a:r>
            <a:r>
              <a:rPr lang="en-IN" sz="4400" b="1" dirty="0"/>
              <a:t>and the MDGs</a:t>
            </a:r>
          </a:p>
        </p:txBody>
      </p:sp>
      <p:sp>
        <p:nvSpPr>
          <p:cNvPr id="3" name="Content Placeholder 2"/>
          <p:cNvSpPr>
            <a:spLocks noGrp="1"/>
          </p:cNvSpPr>
          <p:nvPr>
            <p:ph idx="1"/>
          </p:nvPr>
        </p:nvSpPr>
        <p:spPr>
          <a:xfrm>
            <a:off x="1777843" y="1519707"/>
            <a:ext cx="8915400" cy="4610456"/>
          </a:xfrm>
        </p:spPr>
        <p:txBody>
          <a:bodyPr/>
          <a:lstStyle/>
          <a:p>
            <a:r>
              <a:rPr lang="en-IN" sz="2000" b="1" dirty="0" smtClean="0">
                <a:solidFill>
                  <a:srgbClr val="000000"/>
                </a:solidFill>
              </a:rPr>
              <a:t>The recognition of sanitation as a key element in health outcomes started fairly late in international development</a:t>
            </a:r>
          </a:p>
          <a:p>
            <a:r>
              <a:rPr lang="en-IN" sz="2000" b="1" dirty="0" smtClean="0">
                <a:solidFill>
                  <a:srgbClr val="000000"/>
                </a:solidFill>
              </a:rPr>
              <a:t>Focus was largely on individual hygiene and sanitation. The understanding of “total sanitation” spanning full communities came much later</a:t>
            </a:r>
          </a:p>
          <a:p>
            <a:r>
              <a:rPr lang="en-IN" sz="2000" b="1" dirty="0" smtClean="0">
                <a:solidFill>
                  <a:srgbClr val="000000"/>
                </a:solidFill>
              </a:rPr>
              <a:t>Many </a:t>
            </a:r>
            <a:r>
              <a:rPr lang="en-IN" sz="2000" b="1" dirty="0">
                <a:solidFill>
                  <a:srgbClr val="000000"/>
                </a:solidFill>
              </a:rPr>
              <a:t>countries have achieved their ​</a:t>
            </a:r>
            <a:r>
              <a:rPr lang="en-IN" sz="2000" b="1" dirty="0" smtClean="0">
                <a:solidFill>
                  <a:srgbClr val="000000"/>
                </a:solidFill>
              </a:rPr>
              <a:t>MDG water targets yet lag </a:t>
            </a:r>
            <a:r>
              <a:rPr lang="en-IN" sz="2000" b="1" dirty="0">
                <a:solidFill>
                  <a:srgbClr val="000000"/>
                </a:solidFill>
              </a:rPr>
              <a:t>far behind in sanitation. ​In fact the progress on Goal no 7 (sanitation) has been very poor by most countries in Africa and Asia, which is one of the worst performing goal during the MDGs. </a:t>
            </a:r>
            <a:endParaRPr lang="en-IN" sz="2000" b="1" dirty="0" smtClean="0">
              <a:solidFill>
                <a:srgbClr val="000000"/>
              </a:solidFill>
            </a:endParaRPr>
          </a:p>
          <a:p>
            <a:r>
              <a:rPr lang="en-IN" sz="4000" b="1" dirty="0" smtClean="0">
                <a:solidFill>
                  <a:srgbClr val="FF0000"/>
                </a:solidFill>
              </a:rPr>
              <a:t>Why </a:t>
            </a:r>
            <a:r>
              <a:rPr lang="en-IN" sz="4000" b="1" dirty="0">
                <a:solidFill>
                  <a:srgbClr val="FF0000"/>
                </a:solidFill>
              </a:rPr>
              <a:t>is this ?</a:t>
            </a:r>
          </a:p>
          <a:p>
            <a:pPr marL="0" indent="0">
              <a:buNone/>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5328" y="5735390"/>
            <a:ext cx="2896672" cy="1122610"/>
          </a:xfrm>
          <a:prstGeom prst="rect">
            <a:avLst/>
          </a:prstGeom>
        </p:spPr>
      </p:pic>
    </p:spTree>
    <p:extLst>
      <p:ext uri="{BB962C8B-B14F-4D97-AF65-F5344CB8AC3E}">
        <p14:creationId xmlns:p14="http://schemas.microsoft.com/office/powerpoint/2010/main" val="3487676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4091493716"/>
              </p:ext>
            </p:extLst>
          </p:nvPr>
        </p:nvGraphicFramePr>
        <p:xfrm>
          <a:off x="1631505" y="116632"/>
          <a:ext cx="8856984" cy="6264696"/>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2122" y="6330976"/>
            <a:ext cx="1359877" cy="527023"/>
          </a:xfrm>
          <a:prstGeom prst="rect">
            <a:avLst/>
          </a:prstGeom>
        </p:spPr>
      </p:pic>
    </p:spTree>
    <p:extLst>
      <p:ext uri="{BB962C8B-B14F-4D97-AF65-F5344CB8AC3E}">
        <p14:creationId xmlns:p14="http://schemas.microsoft.com/office/powerpoint/2010/main" val="4823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IMG_0666.JPG"/>
          <p:cNvPicPr>
            <a:picLocks noChangeAspect="1"/>
          </p:cNvPicPr>
          <p:nvPr/>
        </p:nvPicPr>
        <p:blipFill>
          <a:blip r:embed="rId2" cstate="print"/>
          <a:srcRect/>
          <a:stretch>
            <a:fillRect/>
          </a:stretch>
        </p:blipFill>
        <p:spPr bwMode="auto">
          <a:xfrm rot="-5400000">
            <a:off x="3401219" y="794544"/>
            <a:ext cx="5389562" cy="5905500"/>
          </a:xfrm>
          <a:prstGeom prst="rect">
            <a:avLst/>
          </a:prstGeom>
          <a:noFill/>
          <a:ln w="9525">
            <a:noFill/>
            <a:miter lim="800000"/>
            <a:headEnd/>
            <a:tailEnd/>
          </a:ln>
        </p:spPr>
      </p:pic>
      <p:sp>
        <p:nvSpPr>
          <p:cNvPr id="23554" name="TextBox 3"/>
          <p:cNvSpPr txBox="1">
            <a:spLocks noChangeArrowheads="1"/>
          </p:cNvSpPr>
          <p:nvPr/>
        </p:nvSpPr>
        <p:spPr bwMode="auto">
          <a:xfrm>
            <a:off x="1999033" y="152525"/>
            <a:ext cx="9417897" cy="461665"/>
          </a:xfrm>
          <a:prstGeom prst="rect">
            <a:avLst/>
          </a:prstGeom>
          <a:noFill/>
          <a:ln w="9525">
            <a:noFill/>
            <a:miter lim="800000"/>
            <a:headEnd/>
            <a:tailEnd/>
          </a:ln>
        </p:spPr>
        <p:txBody>
          <a:bodyPr wrap="square">
            <a:spAutoFit/>
          </a:bodyPr>
          <a:lstStyle/>
          <a:p>
            <a:pPr lvl="0" algn="ctr"/>
            <a:r>
              <a:rPr lang="en-US" sz="2400" dirty="0">
                <a:solidFill>
                  <a:srgbClr val="FFFFFF"/>
                </a:solidFill>
                <a:latin typeface="Book Antiqua"/>
              </a:rPr>
              <a:t>Some of the major economic, health and social impacts of CLTS</a:t>
            </a:r>
          </a:p>
        </p:txBody>
      </p:sp>
      <p:sp>
        <p:nvSpPr>
          <p:cNvPr id="23555" name="TextBox 4"/>
          <p:cNvSpPr txBox="1">
            <a:spLocks noChangeArrowheads="1"/>
          </p:cNvSpPr>
          <p:nvPr/>
        </p:nvSpPr>
        <p:spPr bwMode="auto">
          <a:xfrm>
            <a:off x="4086204" y="6518275"/>
            <a:ext cx="6840537" cy="339725"/>
          </a:xfrm>
          <a:prstGeom prst="rect">
            <a:avLst/>
          </a:prstGeom>
          <a:noFill/>
          <a:ln w="9525">
            <a:noFill/>
            <a:miter lim="800000"/>
            <a:headEnd/>
            <a:tailEnd/>
          </a:ln>
        </p:spPr>
        <p:txBody>
          <a:bodyPr>
            <a:spAutoFit/>
          </a:bodyPr>
          <a:lstStyle/>
          <a:p>
            <a:pPr algn="r"/>
            <a:r>
              <a:rPr lang="en-US" sz="1600" b="1" i="1" dirty="0" err="1">
                <a:solidFill>
                  <a:schemeClr val="bg2">
                    <a:lumMod val="10000"/>
                  </a:schemeClr>
                </a:solidFill>
              </a:rPr>
              <a:t>Kamal</a:t>
            </a:r>
            <a:r>
              <a:rPr lang="en-US" sz="1600" b="1" i="1" dirty="0">
                <a:solidFill>
                  <a:schemeClr val="bg2">
                    <a:lumMod val="10000"/>
                  </a:schemeClr>
                </a:solidFill>
              </a:rPr>
              <a:t> </a:t>
            </a:r>
            <a:r>
              <a:rPr lang="en-US" sz="1600" b="1" i="1" dirty="0" err="1">
                <a:solidFill>
                  <a:schemeClr val="bg2">
                    <a:lumMod val="10000"/>
                  </a:schemeClr>
                </a:solidFill>
              </a:rPr>
              <a:t>Kar</a:t>
            </a:r>
            <a:r>
              <a:rPr lang="en-US" sz="1600" b="1" i="1" dirty="0">
                <a:solidFill>
                  <a:schemeClr val="bg2">
                    <a:lumMod val="10000"/>
                  </a:schemeClr>
                </a:solidFill>
              </a:rPr>
              <a:t>, WHO Technical Report Series, no. 971, 2012</a:t>
            </a:r>
          </a:p>
        </p:txBody>
      </p:sp>
      <p:sp>
        <p:nvSpPr>
          <p:cNvPr id="2" name="Line Callout 2 1"/>
          <p:cNvSpPr/>
          <p:nvPr/>
        </p:nvSpPr>
        <p:spPr>
          <a:xfrm>
            <a:off x="2207568" y="5229200"/>
            <a:ext cx="2520280" cy="1628800"/>
          </a:xfrm>
          <a:prstGeom prst="borderCallout2">
            <a:avLst>
              <a:gd name="adj1" fmla="val 11347"/>
              <a:gd name="adj2" fmla="val -7977"/>
              <a:gd name="adj3" fmla="val 10407"/>
              <a:gd name="adj4" fmla="val 107290"/>
              <a:gd name="adj5" fmla="val -120644"/>
              <a:gd name="adj6" fmla="val 133713"/>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00"/>
              </a:solidFill>
            </a:endParaRPr>
          </a:p>
          <a:p>
            <a:pPr algn="ctr">
              <a:defRPr/>
            </a:pPr>
            <a:endParaRPr lang="en-US" sz="1200" b="1" dirty="0">
              <a:solidFill>
                <a:srgbClr val="FFFF00"/>
              </a:solidFill>
            </a:endParaRPr>
          </a:p>
          <a:p>
            <a:pPr algn="ctr">
              <a:defRPr/>
            </a:pPr>
            <a:r>
              <a:rPr lang="en-US" sz="1200" b="1" u="sng" dirty="0">
                <a:solidFill>
                  <a:schemeClr val="bg1"/>
                </a:solidFill>
              </a:rPr>
              <a:t>Enhanced income Agriculture </a:t>
            </a:r>
            <a:br>
              <a:rPr lang="en-US" sz="1200" b="1" u="sng" dirty="0">
                <a:solidFill>
                  <a:schemeClr val="bg1"/>
                </a:solidFill>
              </a:rPr>
            </a:br>
            <a:r>
              <a:rPr lang="en-US" sz="1200" b="1" u="sng" dirty="0">
                <a:solidFill>
                  <a:schemeClr val="bg1"/>
                </a:solidFill>
              </a:rPr>
              <a:t>&amp; Livestock Production</a:t>
            </a:r>
          </a:p>
          <a:p>
            <a:pPr algn="ctr">
              <a:defRPr/>
            </a:pPr>
            <a:endParaRPr lang="en-US" sz="1200" b="1" u="sng" dirty="0">
              <a:solidFill>
                <a:schemeClr val="bg1"/>
              </a:solidFill>
            </a:endParaRPr>
          </a:p>
          <a:p>
            <a:pPr algn="ctr">
              <a:defRPr/>
            </a:pPr>
            <a:r>
              <a:rPr lang="en-US" sz="1200" dirty="0">
                <a:solidFill>
                  <a:schemeClr val="bg1"/>
                </a:solidFill>
              </a:rPr>
              <a:t>Monetary burden of </a:t>
            </a:r>
            <a:r>
              <a:rPr lang="en-US" sz="1200" dirty="0" err="1">
                <a:solidFill>
                  <a:schemeClr val="bg1"/>
                </a:solidFill>
              </a:rPr>
              <a:t>Cystcercosis</a:t>
            </a:r>
            <a:r>
              <a:rPr lang="en-US" sz="1200" dirty="0">
                <a:solidFill>
                  <a:schemeClr val="bg1"/>
                </a:solidFill>
              </a:rPr>
              <a:t> is &gt; US$ 120 m/year and 200 m Kg of discarded pork in China alone</a:t>
            </a:r>
          </a:p>
          <a:p>
            <a:pPr algn="ctr">
              <a:defRPr/>
            </a:pPr>
            <a:endParaRPr lang="en-US" sz="1200" b="1" dirty="0">
              <a:solidFill>
                <a:schemeClr val="bg1"/>
              </a:solidFill>
            </a:endParaRPr>
          </a:p>
          <a:p>
            <a:pPr algn="ctr">
              <a:defRPr/>
            </a:pPr>
            <a:endParaRPr lang="en-US" sz="1200" b="1" dirty="0">
              <a:solidFill>
                <a:srgbClr val="FFFF00"/>
              </a:solidFill>
            </a:endParaRPr>
          </a:p>
        </p:txBody>
      </p:sp>
      <p:sp>
        <p:nvSpPr>
          <p:cNvPr id="6" name="Line Callout 2 5"/>
          <p:cNvSpPr/>
          <p:nvPr/>
        </p:nvSpPr>
        <p:spPr>
          <a:xfrm>
            <a:off x="7246221" y="5501811"/>
            <a:ext cx="2520280" cy="792088"/>
          </a:xfrm>
          <a:prstGeom prst="borderCallout2">
            <a:avLst>
              <a:gd name="adj1" fmla="val 11347"/>
              <a:gd name="adj2" fmla="val 1049"/>
              <a:gd name="adj3" fmla="val 10407"/>
              <a:gd name="adj4" fmla="val -7037"/>
              <a:gd name="adj5" fmla="val -253770"/>
              <a:gd name="adj6" fmla="val -2461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rgbClr val="FFFF00"/>
              </a:solidFill>
            </a:endParaRPr>
          </a:p>
          <a:p>
            <a:pPr algn="ctr">
              <a:defRPr/>
            </a:pPr>
            <a:r>
              <a:rPr lang="en-US" sz="1200" b="1" dirty="0">
                <a:solidFill>
                  <a:schemeClr val="bg1"/>
                </a:solidFill>
              </a:rPr>
              <a:t>Enhanced Nutrition, improved HALYs including QALYs </a:t>
            </a:r>
            <a:br>
              <a:rPr lang="en-US" sz="1200" b="1" dirty="0">
                <a:solidFill>
                  <a:schemeClr val="bg1"/>
                </a:solidFill>
              </a:rPr>
            </a:br>
            <a:r>
              <a:rPr lang="en-US" sz="1200" b="1" dirty="0">
                <a:solidFill>
                  <a:schemeClr val="bg1"/>
                </a:solidFill>
              </a:rPr>
              <a:t>&amp; DALYs</a:t>
            </a:r>
          </a:p>
          <a:p>
            <a:pPr algn="ctr">
              <a:defRPr/>
            </a:pPr>
            <a:endParaRPr lang="en-US" sz="1200" b="1" dirty="0">
              <a:solidFill>
                <a:srgbClr val="FFFF00"/>
              </a:solidFill>
            </a:endParaRPr>
          </a:p>
        </p:txBody>
      </p:sp>
      <p:sp>
        <p:nvSpPr>
          <p:cNvPr id="10" name="Title 1"/>
          <p:cNvSpPr txBox="1">
            <a:spLocks/>
          </p:cNvSpPr>
          <p:nvPr/>
        </p:nvSpPr>
        <p:spPr>
          <a:xfrm>
            <a:off x="2425499" y="270457"/>
            <a:ext cx="8911687" cy="850005"/>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dirty="0"/>
          </a:p>
        </p:txBody>
      </p:sp>
      <p:sp>
        <p:nvSpPr>
          <p:cNvPr id="11" name="Title 1"/>
          <p:cNvSpPr txBox="1">
            <a:spLocks/>
          </p:cNvSpPr>
          <p:nvPr/>
        </p:nvSpPr>
        <p:spPr>
          <a:xfrm>
            <a:off x="1434905" y="73812"/>
            <a:ext cx="9837886" cy="978701"/>
          </a:xfrm>
          <a:prstGeom prst="rect">
            <a:avLst/>
          </a:prstGeom>
        </p:spPr>
        <p:txBody>
          <a:bodyPr>
            <a:normAutofit fontScale="2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spcBef>
                <a:spcPts val="0"/>
              </a:spcBef>
            </a:pPr>
            <a:r>
              <a:rPr lang="en-US" sz="2400" dirty="0" smtClean="0">
                <a:solidFill>
                  <a:srgbClr val="FFFFFF"/>
                </a:solidFill>
                <a:latin typeface="Book Antiqua"/>
                <a:ea typeface="+mn-ea"/>
                <a:cs typeface="+mn-cs"/>
              </a:rPr>
              <a:t>Some of the major economic, health and social impacts of CLTS</a:t>
            </a:r>
            <a:br>
              <a:rPr lang="en-US" sz="2400" dirty="0" smtClean="0">
                <a:solidFill>
                  <a:srgbClr val="FFFFFF"/>
                </a:solidFill>
                <a:latin typeface="Book Antiqua"/>
                <a:ea typeface="+mn-ea"/>
                <a:cs typeface="+mn-cs"/>
              </a:rPr>
            </a:br>
            <a:r>
              <a:rPr lang="en-IN" sz="11200" b="1" dirty="0" smtClean="0"/>
              <a:t>Some of the major economic, health and social impacts of CLTS</a:t>
            </a:r>
            <a:br>
              <a:rPr lang="en-IN" sz="11200" b="1" dirty="0" smtClean="0"/>
            </a:br>
            <a:endParaRPr lang="en-IN" sz="112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81" y="6293707"/>
            <a:ext cx="1359877" cy="527023"/>
          </a:xfrm>
          <a:prstGeom prst="rect">
            <a:avLst/>
          </a:prstGeom>
        </p:spPr>
      </p:pic>
    </p:spTree>
    <p:extLst>
      <p:ext uri="{BB962C8B-B14F-4D97-AF65-F5344CB8AC3E}">
        <p14:creationId xmlns:p14="http://schemas.microsoft.com/office/powerpoint/2010/main" val="4168208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545" y="145808"/>
            <a:ext cx="9352255" cy="1280890"/>
          </a:xfrm>
        </p:spPr>
        <p:txBody>
          <a:bodyPr/>
          <a:lstStyle/>
          <a:p>
            <a:r>
              <a:rPr lang="en-IN" b="1" dirty="0"/>
              <a:t>As we go into SDGs what can we do differently?</a:t>
            </a:r>
          </a:p>
        </p:txBody>
      </p:sp>
      <p:sp>
        <p:nvSpPr>
          <p:cNvPr id="3" name="Content Placeholder 2"/>
          <p:cNvSpPr>
            <a:spLocks noGrp="1"/>
          </p:cNvSpPr>
          <p:nvPr>
            <p:ph idx="1"/>
          </p:nvPr>
        </p:nvSpPr>
        <p:spPr>
          <a:xfrm>
            <a:off x="1983545" y="1655298"/>
            <a:ext cx="9973993" cy="4900247"/>
          </a:xfrm>
        </p:spPr>
        <p:txBody>
          <a:bodyPr>
            <a:normAutofit lnSpcReduction="10000"/>
          </a:bodyPr>
          <a:lstStyle/>
          <a:p>
            <a:r>
              <a:rPr lang="en-IN" dirty="0" smtClean="0"/>
              <a:t>​</a:t>
            </a:r>
            <a:r>
              <a:rPr lang="en-IN" sz="2400" dirty="0" smtClean="0"/>
              <a:t>More holistic approach to sanitation </a:t>
            </a:r>
            <a:r>
              <a:rPr lang="en-IN" sz="2400" dirty="0"/>
              <a:t>- in policy making, in programming, in implementation</a:t>
            </a:r>
          </a:p>
          <a:p>
            <a:r>
              <a:rPr lang="en-IN" sz="2400" dirty="0" smtClean="0"/>
              <a:t>Sanitation </a:t>
            </a:r>
            <a:r>
              <a:rPr lang="en-IN" sz="2400" dirty="0"/>
              <a:t>outcomes have to be ​measure​d in terms of health outcomes and not by counting toilets</a:t>
            </a:r>
          </a:p>
          <a:p>
            <a:r>
              <a:rPr lang="en-IN" sz="2400" dirty="0" smtClean="0"/>
              <a:t>Make </a:t>
            </a:r>
            <a:r>
              <a:rPr lang="en-IN" sz="2400" dirty="0"/>
              <a:t>sanitation everyone's business - involvement of diverse stakeholders is required</a:t>
            </a:r>
          </a:p>
          <a:p>
            <a:r>
              <a:rPr lang="en-IN" sz="2400" dirty="0" smtClean="0"/>
              <a:t>​</a:t>
            </a:r>
            <a:r>
              <a:rPr lang="en-IN" sz="2400" dirty="0"/>
              <a:t>W​</a:t>
            </a:r>
            <a:r>
              <a:rPr lang="en-IN" sz="2400" dirty="0" err="1"/>
              <a:t>ho</a:t>
            </a:r>
            <a:r>
              <a:rPr lang="en-IN" sz="2400" dirty="0"/>
              <a:t> implements sanitation in nations​ is important​ - ​E.g. in Kenya it is the ​health ministry</a:t>
            </a:r>
          </a:p>
          <a:p>
            <a:r>
              <a:rPr lang="en-IN" sz="2400" dirty="0" smtClean="0"/>
              <a:t>​Integration </a:t>
            </a:r>
            <a:r>
              <a:rPr lang="en-IN" sz="2400" dirty="0"/>
              <a:t>of sanitation in health policies/programmes</a:t>
            </a:r>
          </a:p>
          <a:p>
            <a:r>
              <a:rPr lang="en-IN" sz="2400" dirty="0" smtClean="0"/>
              <a:t>How </a:t>
            </a:r>
            <a:r>
              <a:rPr lang="en-IN" sz="2400" dirty="0"/>
              <a:t>to help, advocate and capacitate nations and governments interested to move ahead and learn from the success and failures of MDG?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2122" y="6330976"/>
            <a:ext cx="1359877" cy="527023"/>
          </a:xfrm>
          <a:prstGeom prst="rect">
            <a:avLst/>
          </a:prstGeom>
        </p:spPr>
      </p:pic>
    </p:spTree>
    <p:extLst>
      <p:ext uri="{BB962C8B-B14F-4D97-AF65-F5344CB8AC3E}">
        <p14:creationId xmlns:p14="http://schemas.microsoft.com/office/powerpoint/2010/main" val="1042515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22" y="276380"/>
            <a:ext cx="8911687" cy="766808"/>
          </a:xfrm>
        </p:spPr>
        <p:txBody>
          <a:bodyPr/>
          <a:lstStyle/>
          <a:p>
            <a:r>
              <a:rPr lang="en-IN" b="1" dirty="0" smtClean="0"/>
              <a:t>Conclusion</a:t>
            </a:r>
            <a:endParaRPr lang="en-IN" b="1" dirty="0"/>
          </a:p>
        </p:txBody>
      </p:sp>
      <p:sp>
        <p:nvSpPr>
          <p:cNvPr id="3" name="Content Placeholder 2"/>
          <p:cNvSpPr>
            <a:spLocks noGrp="1"/>
          </p:cNvSpPr>
          <p:nvPr>
            <p:ph idx="1"/>
          </p:nvPr>
        </p:nvSpPr>
        <p:spPr>
          <a:xfrm>
            <a:off x="2164209" y="1360868"/>
            <a:ext cx="8915400" cy="3777622"/>
          </a:xfrm>
        </p:spPr>
        <p:txBody>
          <a:bodyPr>
            <a:noAutofit/>
          </a:bodyPr>
          <a:lstStyle/>
          <a:p>
            <a:r>
              <a:rPr lang="en-IN" sz="2400" dirty="0" smtClean="0"/>
              <a:t>Strong linkage of sanitation outcomes on health outcomes is a scientific fact</a:t>
            </a:r>
          </a:p>
          <a:p>
            <a:r>
              <a:rPr lang="en-IN" sz="2400" dirty="0" smtClean="0"/>
              <a:t>By 2030, even if all other development targets are achieved , lack of attention to sanitation will not yield desired outcomes on health</a:t>
            </a:r>
          </a:p>
          <a:p>
            <a:r>
              <a:rPr lang="en-IN" sz="2400" dirty="0" smtClean="0"/>
              <a:t>Infant and child mortality will continue to be high</a:t>
            </a:r>
          </a:p>
          <a:p>
            <a:r>
              <a:rPr lang="en-IN" sz="2400" dirty="0" smtClean="0"/>
              <a:t>How can we change this ?</a:t>
            </a:r>
          </a:p>
          <a:p>
            <a:r>
              <a:rPr lang="en-IN" sz="2400" dirty="0" smtClean="0"/>
              <a:t>And who will change this ?</a:t>
            </a:r>
          </a:p>
          <a:p>
            <a:r>
              <a:rPr lang="en-IN" sz="2400" dirty="0" smtClean="0"/>
              <a:t>Are we ready to create an ODF world by 2030 ? - The </a:t>
            </a:r>
            <a:r>
              <a:rPr lang="en-IN" sz="2400" dirty="0"/>
              <a:t>way we choose to approach the sanitation question in SDGs is critical </a:t>
            </a:r>
          </a:p>
        </p:txBody>
      </p:sp>
    </p:spTree>
    <p:extLst>
      <p:ext uri="{BB962C8B-B14F-4D97-AF65-F5344CB8AC3E}">
        <p14:creationId xmlns:p14="http://schemas.microsoft.com/office/powerpoint/2010/main" val="2827353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496" y="1097656"/>
            <a:ext cx="8911687" cy="1280890"/>
          </a:xfrm>
        </p:spPr>
        <p:txBody>
          <a:bodyPr>
            <a:normAutofit/>
          </a:bodyPr>
          <a:lstStyle/>
          <a:p>
            <a:pPr algn="ctr"/>
            <a:r>
              <a:rPr lang="en-IN" sz="6000" b="1" dirty="0" smtClean="0"/>
              <a:t>Thank You</a:t>
            </a:r>
            <a:endParaRPr lang="en-IN" sz="60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4404" y="3377352"/>
            <a:ext cx="3265570" cy="1265578"/>
          </a:xfrm>
          <a:prstGeom prst="rect">
            <a:avLst/>
          </a:prstGeom>
        </p:spPr>
      </p:pic>
      <p:sp>
        <p:nvSpPr>
          <p:cNvPr id="4" name="TextBox 3"/>
          <p:cNvSpPr txBox="1"/>
          <p:nvPr/>
        </p:nvSpPr>
        <p:spPr>
          <a:xfrm>
            <a:off x="2672131" y="4487594"/>
            <a:ext cx="8441346" cy="1569660"/>
          </a:xfrm>
          <a:prstGeom prst="rect">
            <a:avLst/>
          </a:prstGeom>
          <a:noFill/>
        </p:spPr>
        <p:txBody>
          <a:bodyPr wrap="square" rtlCol="0">
            <a:spAutoFit/>
          </a:bodyPr>
          <a:lstStyle/>
          <a:p>
            <a:r>
              <a:rPr lang="en-IN" sz="3200" b="1" dirty="0" smtClean="0"/>
              <a:t>                             </a:t>
            </a:r>
          </a:p>
          <a:p>
            <a:r>
              <a:rPr lang="en-IN" sz="3200" b="1" dirty="0" smtClean="0"/>
              <a:t>Visit</a:t>
            </a:r>
            <a:r>
              <a:rPr lang="en-IN" sz="3200" b="1" dirty="0" smtClean="0">
                <a:solidFill>
                  <a:srgbClr val="FF0000"/>
                </a:solidFill>
              </a:rPr>
              <a:t> </a:t>
            </a:r>
            <a:r>
              <a:rPr lang="en-IN" sz="3200" b="1" dirty="0" smtClean="0">
                <a:solidFill>
                  <a:srgbClr val="FF0000"/>
                </a:solidFill>
                <a:hlinkClick r:id="rId3"/>
              </a:rPr>
              <a:t>www.cltsfoundation.org</a:t>
            </a:r>
            <a:r>
              <a:rPr lang="en-IN" sz="3200" b="1" dirty="0" smtClean="0">
                <a:solidFill>
                  <a:srgbClr val="FF0000"/>
                </a:solidFill>
              </a:rPr>
              <a:t> </a:t>
            </a:r>
            <a:r>
              <a:rPr lang="en-IN" sz="3200" b="1" dirty="0" smtClean="0"/>
              <a:t>for updates and news</a:t>
            </a:r>
            <a:endParaRPr lang="en-IN" dirty="0"/>
          </a:p>
        </p:txBody>
      </p:sp>
    </p:spTree>
    <p:extLst>
      <p:ext uri="{BB962C8B-B14F-4D97-AF65-F5344CB8AC3E}">
        <p14:creationId xmlns:p14="http://schemas.microsoft.com/office/powerpoint/2010/main" val="1118985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948" y="1159098"/>
            <a:ext cx="10393251" cy="5628068"/>
          </a:xfrm>
        </p:spPr>
        <p:txBody>
          <a:bodyPr>
            <a:normAutofit/>
          </a:bodyPr>
          <a:lstStyle/>
          <a:p>
            <a:r>
              <a:rPr lang="en-IN" sz="2400" dirty="0"/>
              <a:t>Through most of the MDG period especially at the beginning, a compartmentalised and traditional approach to water and sanitation continued to prevail. </a:t>
            </a:r>
            <a:endParaRPr lang="en-IN" sz="2400" dirty="0" smtClean="0"/>
          </a:p>
          <a:p>
            <a:r>
              <a:rPr lang="en-IN" sz="2400" dirty="0" smtClean="0"/>
              <a:t>In </a:t>
            </a:r>
            <a:r>
              <a:rPr lang="en-IN" sz="2400" dirty="0"/>
              <a:t>the mid/latter part of the MDG period the global sanitation community and national leaders started realising that the top down traditional approach of providing toilet as infrastructure to individual households was not yielding the desired results. </a:t>
            </a:r>
            <a:endParaRPr lang="en-IN" sz="2400" dirty="0" smtClean="0"/>
          </a:p>
          <a:p>
            <a:r>
              <a:rPr lang="en-IN" sz="2400" dirty="0" smtClean="0"/>
              <a:t>This </a:t>
            </a:r>
            <a:r>
              <a:rPr lang="en-IN" sz="2400" dirty="0"/>
              <a:t>shift in thinking was triggered by </a:t>
            </a:r>
            <a:r>
              <a:rPr lang="en-IN" sz="2400" dirty="0" smtClean="0"/>
              <a:t>the emergence of CLTS </a:t>
            </a:r>
          </a:p>
          <a:p>
            <a:pPr lvl="1"/>
            <a:r>
              <a:rPr lang="en-IN" sz="2400" b="1" dirty="0" smtClean="0">
                <a:solidFill>
                  <a:srgbClr val="C00000"/>
                </a:solidFill>
              </a:rPr>
              <a:t>Pioneered in 2000 in Bangladesh</a:t>
            </a:r>
          </a:p>
          <a:p>
            <a:pPr lvl="1"/>
            <a:r>
              <a:rPr lang="en-IN" sz="2400" b="1" dirty="0" smtClean="0">
                <a:solidFill>
                  <a:srgbClr val="C00000"/>
                </a:solidFill>
              </a:rPr>
              <a:t>Spread </a:t>
            </a:r>
            <a:r>
              <a:rPr lang="en-IN" sz="2400" b="1" dirty="0">
                <a:solidFill>
                  <a:srgbClr val="C00000"/>
                </a:solidFill>
              </a:rPr>
              <a:t>exponentially throughout countries in Africa, Asia and Latin America. </a:t>
            </a:r>
            <a:endParaRPr lang="en-IN" sz="2400" b="1" dirty="0" smtClean="0">
              <a:solidFill>
                <a:srgbClr val="C00000"/>
              </a:solidFill>
            </a:endParaRPr>
          </a:p>
        </p:txBody>
      </p:sp>
      <p:sp>
        <p:nvSpPr>
          <p:cNvPr id="4" name="Title 1"/>
          <p:cNvSpPr>
            <a:spLocks noGrp="1"/>
          </p:cNvSpPr>
          <p:nvPr>
            <p:ph type="title"/>
          </p:nvPr>
        </p:nvSpPr>
        <p:spPr>
          <a:xfrm>
            <a:off x="2425499" y="257578"/>
            <a:ext cx="8911687" cy="850005"/>
          </a:xfrm>
        </p:spPr>
        <p:txBody>
          <a:bodyPr/>
          <a:lstStyle/>
          <a:p>
            <a:r>
              <a:rPr lang="en-IN" b="1" dirty="0" smtClean="0"/>
              <a:t>Sanitation and the MDGs</a:t>
            </a:r>
            <a:endParaRPr lang="en-IN"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2055" y="5872767"/>
            <a:ext cx="1944035" cy="753414"/>
          </a:xfrm>
          <a:prstGeom prst="rect">
            <a:avLst/>
          </a:prstGeom>
        </p:spPr>
      </p:pic>
    </p:spTree>
    <p:extLst>
      <p:ext uri="{BB962C8B-B14F-4D97-AF65-F5344CB8AC3E}">
        <p14:creationId xmlns:p14="http://schemas.microsoft.com/office/powerpoint/2010/main" val="239863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195" y="340774"/>
            <a:ext cx="8911687" cy="895597"/>
          </a:xfrm>
        </p:spPr>
        <p:txBody>
          <a:bodyPr/>
          <a:lstStyle/>
          <a:p>
            <a:r>
              <a:rPr lang="en-IN" b="1" dirty="0"/>
              <a:t>Sanitation</a:t>
            </a:r>
            <a:r>
              <a:rPr lang="en-IN" dirty="0"/>
              <a:t> </a:t>
            </a:r>
            <a:r>
              <a:rPr lang="en-IN" b="1" dirty="0"/>
              <a:t>and the MDGs</a:t>
            </a:r>
          </a:p>
        </p:txBody>
      </p:sp>
      <p:sp>
        <p:nvSpPr>
          <p:cNvPr id="3" name="Content Placeholder 2"/>
          <p:cNvSpPr>
            <a:spLocks noGrp="1"/>
          </p:cNvSpPr>
          <p:nvPr>
            <p:ph idx="1"/>
          </p:nvPr>
        </p:nvSpPr>
        <p:spPr>
          <a:xfrm>
            <a:off x="1352281" y="1120462"/>
            <a:ext cx="10522039" cy="5525037"/>
          </a:xfrm>
        </p:spPr>
        <p:txBody>
          <a:bodyPr>
            <a:noAutofit/>
          </a:bodyPr>
          <a:lstStyle/>
          <a:p>
            <a:r>
              <a:rPr lang="en-IN" sz="2400" dirty="0"/>
              <a:t>Led to shift in policy thinking and practice. Towards the middle of the MDG period many countries started adopting CLTS. </a:t>
            </a:r>
            <a:endParaRPr lang="en-IN" sz="2400" dirty="0" smtClean="0"/>
          </a:p>
          <a:p>
            <a:r>
              <a:rPr lang="en-IN" sz="3200" b="1" dirty="0" smtClean="0">
                <a:solidFill>
                  <a:srgbClr val="C00000"/>
                </a:solidFill>
              </a:rPr>
              <a:t>Outcome </a:t>
            </a:r>
            <a:r>
              <a:rPr lang="en-IN" sz="3200" b="1" dirty="0">
                <a:solidFill>
                  <a:srgbClr val="C00000"/>
                </a:solidFill>
              </a:rPr>
              <a:t>:</a:t>
            </a:r>
          </a:p>
          <a:p>
            <a:pPr lvl="1"/>
            <a:r>
              <a:rPr lang="en-IN" sz="2400" b="1" dirty="0">
                <a:solidFill>
                  <a:srgbClr val="C00000"/>
                </a:solidFill>
              </a:rPr>
              <a:t>40 million </a:t>
            </a:r>
            <a:r>
              <a:rPr lang="en-IN" sz="2400" dirty="0"/>
              <a:t>people gained access to sanitation through CLTS and experienced first hand improvements in basic sanitation reflected in distinct health </a:t>
            </a:r>
            <a:r>
              <a:rPr lang="en-IN" sz="2400" dirty="0" smtClean="0"/>
              <a:t>outcomes. </a:t>
            </a:r>
            <a:endParaRPr lang="en-IN" sz="2400" dirty="0"/>
          </a:p>
          <a:p>
            <a:pPr lvl="1"/>
            <a:r>
              <a:rPr lang="en-IN" sz="2400" dirty="0"/>
              <a:t>Some patches of the high endemic zones of </a:t>
            </a:r>
            <a:r>
              <a:rPr lang="en-IN" sz="2400" dirty="0" smtClean="0"/>
              <a:t>cholera</a:t>
            </a:r>
            <a:r>
              <a:rPr lang="en-IN" sz="2400" dirty="0"/>
              <a:t>, diarrhoea and other enteric diseases started declaring ODF and reported total eradication of these diseases in villages and districts etc. There has also been a reported case of absence of </a:t>
            </a:r>
            <a:r>
              <a:rPr lang="en-IN" sz="2800" b="1" dirty="0">
                <a:solidFill>
                  <a:srgbClr val="FF0000"/>
                </a:solidFill>
              </a:rPr>
              <a:t>Ebola</a:t>
            </a:r>
            <a:r>
              <a:rPr lang="en-IN" sz="2400" dirty="0"/>
              <a:t> in </a:t>
            </a:r>
            <a:r>
              <a:rPr lang="en-IN" sz="2800" b="1" dirty="0">
                <a:solidFill>
                  <a:srgbClr val="C00000"/>
                </a:solidFill>
              </a:rPr>
              <a:t>69 ODF zones in Liberia</a:t>
            </a:r>
            <a:r>
              <a:rPr lang="en-IN" sz="2400" dirty="0"/>
              <a:t> ( </a:t>
            </a:r>
            <a:r>
              <a:rPr lang="en-IN" sz="2400" i="1" dirty="0"/>
              <a:t>this needs more scientific </a:t>
            </a:r>
            <a:r>
              <a:rPr lang="en-IN" sz="2400" i="1" dirty="0" smtClean="0"/>
              <a:t>investigation</a:t>
            </a:r>
            <a:r>
              <a:rPr lang="en-IN" sz="2400" dirty="0" smtClean="0"/>
              <a:t> though).</a:t>
            </a:r>
            <a:endParaRPr lang="en-IN"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5830" y="6246254"/>
            <a:ext cx="1578489" cy="611746"/>
          </a:xfrm>
          <a:prstGeom prst="rect">
            <a:avLst/>
          </a:prstGeom>
        </p:spPr>
      </p:pic>
    </p:spTree>
    <p:extLst>
      <p:ext uri="{BB962C8B-B14F-4D97-AF65-F5344CB8AC3E}">
        <p14:creationId xmlns:p14="http://schemas.microsoft.com/office/powerpoint/2010/main" val="2654427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a:xfrm>
            <a:off x="1830567" y="228600"/>
            <a:ext cx="8382000" cy="914400"/>
          </a:xfrm>
        </p:spPr>
        <p:txBody>
          <a:bodyPr>
            <a:normAutofit fontScale="90000"/>
          </a:bodyPr>
          <a:lstStyle/>
          <a:p>
            <a:r>
              <a:rPr lang="en-US" sz="1800" dirty="0"/>
              <a:t/>
            </a:r>
            <a:br>
              <a:rPr lang="en-US" sz="1800" dirty="0"/>
            </a:br>
            <a:r>
              <a:rPr lang="en-US" sz="1800" dirty="0"/>
              <a:t/>
            </a:r>
            <a:br>
              <a:rPr lang="en-US" sz="1800" dirty="0"/>
            </a:br>
            <a:r>
              <a:rPr lang="en-US" b="1" dirty="0">
                <a:solidFill>
                  <a:srgbClr val="FFC000"/>
                </a:solidFill>
                <a:latin typeface="+mn-lt"/>
              </a:rPr>
              <a:t>ODF Population Eastern and Southern Africa </a:t>
            </a:r>
            <a:endParaRPr lang="en-US" sz="2800" b="1" dirty="0">
              <a:solidFill>
                <a:srgbClr val="FFC000"/>
              </a:solidFill>
              <a:latin typeface="+mn-lt"/>
            </a:endParaRPr>
          </a:p>
        </p:txBody>
      </p:sp>
      <p:pic>
        <p:nvPicPr>
          <p:cNvPr id="8" name="Picture 7" descr="logo_tagline_eng_b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1967" y="6276813"/>
            <a:ext cx="8839200" cy="508000"/>
          </a:xfrm>
          <a:prstGeom prst="rect">
            <a:avLst/>
          </a:prstGeom>
          <a:noFill/>
          <a:ln w="9525">
            <a:noFill/>
            <a:miter lim="800000"/>
            <a:headEnd/>
            <a:tailEnd/>
          </a:ln>
        </p:spPr>
      </p:pic>
      <p:sp>
        <p:nvSpPr>
          <p:cNvPr id="5" name="Oval 4"/>
          <p:cNvSpPr/>
          <p:nvPr/>
        </p:nvSpPr>
        <p:spPr>
          <a:xfrm>
            <a:off x="2514600" y="1295400"/>
            <a:ext cx="4114800" cy="23622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n-US" b="1" dirty="0">
                <a:solidFill>
                  <a:schemeClr val="tx1"/>
                </a:solidFill>
              </a:rPr>
              <a:t>Total </a:t>
            </a:r>
            <a:r>
              <a:rPr lang="en-US" b="1" dirty="0">
                <a:solidFill>
                  <a:schemeClr val="tx1"/>
                </a:solidFill>
              </a:rPr>
              <a:t>ODF Population: </a:t>
            </a:r>
            <a:endParaRPr lang="en-US" b="1" dirty="0">
              <a:solidFill>
                <a:schemeClr val="tx1"/>
              </a:solidFill>
            </a:endParaRPr>
          </a:p>
          <a:p>
            <a:pPr algn="ctr"/>
            <a:r>
              <a:rPr lang="en-US" b="1" dirty="0">
                <a:solidFill>
                  <a:schemeClr val="tx1"/>
                </a:solidFill>
              </a:rPr>
              <a:t>~7.6Million</a:t>
            </a:r>
          </a:p>
          <a:p>
            <a:pPr algn="ctr"/>
            <a:endParaRPr lang="en-US" b="1" dirty="0">
              <a:solidFill>
                <a:schemeClr val="tx1"/>
              </a:solidFill>
            </a:endParaRPr>
          </a:p>
          <a:p>
            <a:pPr algn="ctr"/>
            <a:r>
              <a:rPr lang="en-US" b="1" dirty="0">
                <a:solidFill>
                  <a:schemeClr val="tx1"/>
                </a:solidFill>
              </a:rPr>
              <a:t>Namibia, Botswana and Lesotho recent initiation of CLTS</a:t>
            </a:r>
            <a:endParaRPr lang="en-US" dirty="0">
              <a:solidFill>
                <a:schemeClr val="tx1"/>
              </a:solidFill>
            </a:endParaRPr>
          </a:p>
        </p:txBody>
      </p:sp>
      <p:graphicFrame>
        <p:nvGraphicFramePr>
          <p:cNvPr id="6" name="Chart 5"/>
          <p:cNvGraphicFramePr>
            <a:graphicFrameLocks/>
          </p:cNvGraphicFramePr>
          <p:nvPr>
            <p:extLst/>
          </p:nvPr>
        </p:nvGraphicFramePr>
        <p:xfrm>
          <a:off x="994135" y="609600"/>
          <a:ext cx="9218433" cy="723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5467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2668767" y="304801"/>
            <a:ext cx="6705600" cy="6077083"/>
            <a:chOff x="287080" y="3721597"/>
            <a:chExt cx="5475768" cy="4962525"/>
          </a:xfrm>
        </p:grpSpPr>
        <p:pic>
          <p:nvPicPr>
            <p:cNvPr id="4" name="Picture 3" descr="Map635502478263292586.emf"/>
            <p:cNvPicPr>
              <a:picLocks noChangeAspect="1" noChangeArrowheads="1"/>
            </p:cNvPicPr>
            <p:nvPr/>
          </p:nvPicPr>
          <p:blipFill rotWithShape="1">
            <a:blip r:embed="rId3">
              <a:extLst>
                <a:ext uri="{28A0092B-C50C-407E-A947-70E740481C1C}">
                  <a14:useLocalDpi xmlns:a14="http://schemas.microsoft.com/office/drawing/2010/main" val="0"/>
                </a:ext>
              </a:extLst>
            </a:blip>
            <a:srcRect l="21715" r="26353"/>
            <a:stretch/>
          </p:blipFill>
          <p:spPr bwMode="auto">
            <a:xfrm>
              <a:off x="287080" y="3721597"/>
              <a:ext cx="5475768" cy="496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385D8A"/>
                  </a:solidFill>
                  <a:miter lim="800000"/>
                  <a:headEnd/>
                  <a:tailEnd/>
                </a14:hiddenLine>
              </a:ext>
            </a:extLst>
          </p:spPr>
        </p:pic>
        <p:pic>
          <p:nvPicPr>
            <p:cNvPr id="5" name="Picture 4" descr="aa8b6326-626f-4ed3-bfbd-8dd82ea0ee5e635502478263292586.emf"/>
            <p:cNvPicPr>
              <a:picLocks noChangeAspect="1" noChangeArrowheads="1"/>
            </p:cNvPicPr>
            <p:nvPr/>
          </p:nvPicPr>
          <p:blipFill rotWithShape="1">
            <a:blip r:embed="rId4">
              <a:extLst>
                <a:ext uri="{28A0092B-C50C-407E-A947-70E740481C1C}">
                  <a14:useLocalDpi xmlns:a14="http://schemas.microsoft.com/office/drawing/2010/main" val="0"/>
                </a:ext>
              </a:extLst>
            </a:blip>
            <a:srcRect t="20698"/>
            <a:stretch/>
          </p:blipFill>
          <p:spPr bwMode="auto">
            <a:xfrm>
              <a:off x="1521181" y="7503294"/>
              <a:ext cx="2883119" cy="866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385D8A"/>
                  </a:solidFill>
                  <a:miter lim="800000"/>
                  <a:headEnd/>
                  <a:tailEnd/>
                </a14:hiddenLine>
              </a:ext>
            </a:extLst>
          </p:spPr>
        </p:pic>
        <p:sp>
          <p:nvSpPr>
            <p:cNvPr id="6" name="TextBox 5"/>
            <p:cNvSpPr txBox="1"/>
            <p:nvPr/>
          </p:nvSpPr>
          <p:spPr>
            <a:xfrm>
              <a:off x="1477123" y="6680722"/>
              <a:ext cx="1485617" cy="879653"/>
            </a:xfrm>
            <a:prstGeom prst="rect">
              <a:avLst/>
            </a:prstGeom>
            <a:noFill/>
          </p:spPr>
          <p:txBody>
            <a:bodyPr wrap="square" rtlCol="0">
              <a:spAutoFit/>
            </a:bodyPr>
            <a:lstStyle/>
            <a:p>
              <a:r>
                <a:rPr lang="en-US" sz="1600" b="1" dirty="0"/>
                <a:t>Open defecation free communities</a:t>
              </a:r>
            </a:p>
            <a:p>
              <a:r>
                <a:rPr lang="en-US" sz="1600" b="1" dirty="0"/>
                <a:t>Since 2010</a:t>
              </a:r>
              <a:endParaRPr lang="en-US" sz="3600" b="1" dirty="0"/>
            </a:p>
          </p:txBody>
        </p:sp>
      </p:grpSp>
      <p:sp>
        <p:nvSpPr>
          <p:cNvPr id="514" name="Flowchart: Punched Tape 513"/>
          <p:cNvSpPr/>
          <p:nvPr/>
        </p:nvSpPr>
        <p:spPr>
          <a:xfrm>
            <a:off x="6324601" y="5298689"/>
            <a:ext cx="199733" cy="14632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lowchart: Punched Tape 514"/>
          <p:cNvSpPr/>
          <p:nvPr/>
        </p:nvSpPr>
        <p:spPr>
          <a:xfrm>
            <a:off x="7315201" y="5786593"/>
            <a:ext cx="275933" cy="24183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_tagline_eng_b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1967" y="6276813"/>
            <a:ext cx="8839200" cy="508000"/>
          </a:xfrm>
          <a:prstGeom prst="rect">
            <a:avLst/>
          </a:prstGeom>
          <a:noFill/>
          <a:ln w="9525">
            <a:noFill/>
            <a:miter lim="800000"/>
            <a:headEnd/>
            <a:tailEnd/>
          </a:ln>
        </p:spPr>
      </p:pic>
    </p:spTree>
    <p:extLst>
      <p:ext uri="{BB962C8B-B14F-4D97-AF65-F5344CB8AC3E}">
        <p14:creationId xmlns:p14="http://schemas.microsoft.com/office/powerpoint/2010/main" val="1424763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62" y="216147"/>
            <a:ext cx="9917723" cy="712321"/>
          </a:xfrm>
        </p:spPr>
        <p:txBody>
          <a:bodyPr>
            <a:normAutofit/>
          </a:bodyPr>
          <a:lstStyle/>
          <a:p>
            <a:r>
              <a:rPr lang="en-IN" b="1" dirty="0" smtClean="0"/>
              <a:t>MDGs and </a:t>
            </a:r>
            <a:r>
              <a:rPr lang="en-IN" b="1" dirty="0" smtClean="0"/>
              <a:t>CLTS</a:t>
            </a:r>
            <a:endParaRPr lang="en-IN"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8482" y="6195984"/>
            <a:ext cx="1416445" cy="548946"/>
          </a:xfrm>
          <a:prstGeom prst="rect">
            <a:avLst/>
          </a:prstGeom>
        </p:spPr>
      </p:pic>
      <p:sp>
        <p:nvSpPr>
          <p:cNvPr id="3" name="TextBox 2"/>
          <p:cNvSpPr txBox="1"/>
          <p:nvPr/>
        </p:nvSpPr>
        <p:spPr>
          <a:xfrm>
            <a:off x="1758462" y="5307543"/>
            <a:ext cx="9530367" cy="338554"/>
          </a:xfrm>
          <a:prstGeom prst="rect">
            <a:avLst/>
          </a:prstGeom>
          <a:noFill/>
        </p:spPr>
        <p:txBody>
          <a:bodyPr wrap="square" rtlCol="0">
            <a:spAutoFit/>
          </a:bodyPr>
          <a:lstStyle/>
          <a:p>
            <a:r>
              <a:rPr lang="en-IN" sz="1600" i="1" dirty="0" smtClean="0"/>
              <a:t>Source: </a:t>
            </a:r>
            <a:r>
              <a:rPr lang="en-IN" sz="1600" i="1" dirty="0" smtClean="0"/>
              <a:t>WHO-UNICEF JMP Report (2015 </a:t>
            </a:r>
            <a:r>
              <a:rPr lang="en-IN" sz="1600" i="1" dirty="0" smtClean="0"/>
              <a:t>)</a:t>
            </a:r>
            <a:endParaRPr lang="en-IN" sz="1600" i="1" dirty="0"/>
          </a:p>
        </p:txBody>
      </p:sp>
      <p:graphicFrame>
        <p:nvGraphicFramePr>
          <p:cNvPr id="8" name="Table 7"/>
          <p:cNvGraphicFramePr>
            <a:graphicFrameLocks noGrp="1"/>
          </p:cNvGraphicFramePr>
          <p:nvPr>
            <p:extLst>
              <p:ext uri="{D42A27DB-BD31-4B8C-83A1-F6EECF244321}">
                <p14:modId xmlns:p14="http://schemas.microsoft.com/office/powerpoint/2010/main" val="2043201854"/>
              </p:ext>
            </p:extLst>
          </p:nvPr>
        </p:nvGraphicFramePr>
        <p:xfrm>
          <a:off x="1867368" y="1183179"/>
          <a:ext cx="7598603" cy="4038930"/>
        </p:xfrm>
        <a:graphic>
          <a:graphicData uri="http://schemas.openxmlformats.org/drawingml/2006/table">
            <a:tbl>
              <a:tblPr/>
              <a:tblGrid>
                <a:gridCol w="1857058"/>
                <a:gridCol w="1090382"/>
                <a:gridCol w="1516313"/>
                <a:gridCol w="1544709"/>
                <a:gridCol w="1590141"/>
              </a:tblGrid>
              <a:tr h="464667">
                <a:tc gridSpan="5">
                  <a:txBody>
                    <a:bodyPr/>
                    <a:lstStyle/>
                    <a:p>
                      <a:pPr algn="ctr" fontAlgn="b"/>
                      <a:r>
                        <a:rPr lang="en-IN" sz="2400" b="1" i="0" u="none" strike="noStrike" dirty="0">
                          <a:solidFill>
                            <a:srgbClr val="000000"/>
                          </a:solidFill>
                          <a:effectLst/>
                          <a:latin typeface="Calibri" panose="020F0502020204030204" pitchFamily="34" charset="0"/>
                        </a:rPr>
                        <a:t>EARLY ADOPTERS OF CLTS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786261">
                <a:tc rowSpan="2">
                  <a:txBody>
                    <a:bodyPr/>
                    <a:lstStyle/>
                    <a:p>
                      <a:pPr algn="ctr" fontAlgn="b"/>
                      <a:r>
                        <a:rPr lang="en-IN" sz="20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IN" sz="2000" b="0" i="0" u="none" strike="noStrike" dirty="0">
                          <a:solidFill>
                            <a:srgbClr val="000000"/>
                          </a:solidFill>
                          <a:effectLst/>
                          <a:latin typeface="Calibri" panose="020F0502020204030204" pitchFamily="34" charset="0"/>
                        </a:rPr>
                        <a:t>Open defecation rates (RURAL)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rowSpan="2">
                  <a:txBody>
                    <a:bodyPr/>
                    <a:lstStyle/>
                    <a:p>
                      <a:pPr algn="ctr" fontAlgn="ctr"/>
                      <a:r>
                        <a:rPr lang="en-IN" sz="2000" b="0" i="0" u="none" strike="noStrike" dirty="0">
                          <a:solidFill>
                            <a:srgbClr val="000000"/>
                          </a:solidFill>
                          <a:effectLst/>
                          <a:latin typeface="Calibri" panose="020F0502020204030204" pitchFamily="34" charset="0"/>
                        </a:rPr>
                        <a:t>OD Reduction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2000" b="0" i="0" u="none" strike="noStrike">
                          <a:solidFill>
                            <a:srgbClr val="000000"/>
                          </a:solidFill>
                          <a:effectLst/>
                          <a:latin typeface="Calibri" panose="020F0502020204030204" pitchFamily="34" charset="0"/>
                        </a:rPr>
                        <a:t>Year of Introduction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667">
                <a:tc vMerge="1">
                  <a:txBody>
                    <a:bodyPr/>
                    <a:lstStyle/>
                    <a:p>
                      <a:endParaRPr lang="en-IN"/>
                    </a:p>
                  </a:txBody>
                  <a:tcPr/>
                </a:tc>
                <a:tc>
                  <a:txBody>
                    <a:bodyPr/>
                    <a:lstStyle/>
                    <a:p>
                      <a:pPr algn="ctr" fontAlgn="b"/>
                      <a:r>
                        <a:rPr lang="en-IN" sz="2000" b="0" i="0" u="none" strike="noStrike">
                          <a:solidFill>
                            <a:srgbClr val="000000"/>
                          </a:solidFill>
                          <a:effectLst/>
                          <a:latin typeface="Calibri" panose="020F0502020204030204" pitchFamily="34" charset="0"/>
                        </a:rPr>
                        <a:t>1990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r>
              <a:tr h="464667">
                <a:tc>
                  <a:txBody>
                    <a:bodyPr/>
                    <a:lstStyle/>
                    <a:p>
                      <a:pPr algn="ctr" fontAlgn="b"/>
                      <a:r>
                        <a:rPr lang="en-IN" sz="2000" b="0" i="0" u="none" strike="noStrike">
                          <a:solidFill>
                            <a:srgbClr val="000000"/>
                          </a:solidFill>
                          <a:effectLst/>
                          <a:latin typeface="Calibri" panose="020F0502020204030204" pitchFamily="34" charset="0"/>
                        </a:rPr>
                        <a:t>Bangladesh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2000" b="0"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2000" b="0" i="0" u="none" strike="noStrike" dirty="0">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2000" b="0" i="0" u="none" strike="noStrike" dirty="0">
                          <a:solidFill>
                            <a:srgbClr val="000000"/>
                          </a:solidFill>
                          <a:effectLst/>
                          <a:latin typeface="Calibri" panose="020F0502020204030204" pitchFamily="34" charset="0"/>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64667">
                <a:tc>
                  <a:txBody>
                    <a:bodyPr/>
                    <a:lstStyle/>
                    <a:p>
                      <a:pPr algn="ctr" fontAlgn="b"/>
                      <a:r>
                        <a:rPr lang="en-IN" sz="2000" b="0" i="0" u="none" strike="noStrike">
                          <a:solidFill>
                            <a:srgbClr val="000000"/>
                          </a:solidFill>
                          <a:effectLst/>
                          <a:latin typeface="Calibri" panose="020F0502020204030204" pitchFamily="34" charset="0"/>
                        </a:rPr>
                        <a:t>Cambodia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667">
                <a:tc>
                  <a:txBody>
                    <a:bodyPr/>
                    <a:lstStyle/>
                    <a:p>
                      <a:pPr algn="ctr" fontAlgn="b"/>
                      <a:r>
                        <a:rPr lang="en-IN" sz="2000" b="0" i="0" u="none" strike="noStrike">
                          <a:solidFill>
                            <a:srgbClr val="000000"/>
                          </a:solidFill>
                          <a:effectLst/>
                          <a:latin typeface="Calibri" panose="020F0502020204030204" pitchFamily="34" charset="0"/>
                        </a:rPr>
                        <a:t>Ethiopia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2006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667">
                <a:tc>
                  <a:txBody>
                    <a:bodyPr/>
                    <a:lstStyle/>
                    <a:p>
                      <a:pPr algn="ctr" fontAlgn="b"/>
                      <a:r>
                        <a:rPr lang="en-IN" sz="2000" b="0" i="0" u="none" strike="noStrike">
                          <a:solidFill>
                            <a:srgbClr val="000000"/>
                          </a:solidFill>
                          <a:effectLst/>
                          <a:latin typeface="Calibri" panose="020F0502020204030204" pitchFamily="34" charset="0"/>
                        </a:rPr>
                        <a:t>Pakistan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dirty="0">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464667">
                <a:tc>
                  <a:txBody>
                    <a:bodyPr/>
                    <a:lstStyle/>
                    <a:p>
                      <a:pPr algn="ctr" fontAlgn="b"/>
                      <a:r>
                        <a:rPr lang="en-IN" sz="2000" b="0" i="0" u="none" strike="noStrike">
                          <a:solidFill>
                            <a:srgbClr val="000000"/>
                          </a:solidFill>
                          <a:effectLst/>
                          <a:latin typeface="Calibri" panose="020F0502020204030204" pitchFamily="34" charset="0"/>
                        </a:rPr>
                        <a:t>Indonesia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15554192"/>
              </p:ext>
            </p:extLst>
          </p:nvPr>
        </p:nvGraphicFramePr>
        <p:xfrm>
          <a:off x="2011273" y="5910234"/>
          <a:ext cx="1828800" cy="571500"/>
        </p:xfrm>
        <a:graphic>
          <a:graphicData uri="http://schemas.openxmlformats.org/drawingml/2006/table">
            <a:tbl>
              <a:tblPr/>
              <a:tblGrid>
                <a:gridCol w="609600"/>
                <a:gridCol w="609600"/>
                <a:gridCol w="609600"/>
              </a:tblGrid>
              <a:tr h="190500">
                <a:tc>
                  <a:txBody>
                    <a:bodyPr/>
                    <a:lstStyle/>
                    <a:p>
                      <a:pPr algn="l" fontAlgn="b"/>
                      <a:r>
                        <a:rPr lang="en-IN"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E699"/>
                    </a:solidFill>
                  </a:tcPr>
                </a:tc>
                <a:tc gridSpan="2">
                  <a:txBody>
                    <a:bodyPr/>
                    <a:lstStyle/>
                    <a:p>
                      <a:pPr algn="l" fontAlgn="b"/>
                      <a:r>
                        <a:rPr lang="en-IN" sz="1100" b="0" i="0" u="none" strike="noStrike">
                          <a:solidFill>
                            <a:srgbClr val="000000"/>
                          </a:solidFill>
                          <a:effectLst/>
                          <a:latin typeface="Calibri" panose="020F0502020204030204" pitchFamily="34" charset="0"/>
                        </a:rPr>
                        <a:t>Met MDG target</a:t>
                      </a:r>
                    </a:p>
                  </a:txBody>
                  <a:tcPr marL="9525" marR="9525" marT="9525" marB="0" anchor="b">
                    <a:lnL>
                      <a:noFill/>
                    </a:lnL>
                    <a:lnR>
                      <a:noFill/>
                    </a:lnR>
                    <a:lnT>
                      <a:noFill/>
                    </a:lnT>
                    <a:lnB>
                      <a:noFill/>
                    </a:lnB>
                  </a:tcPr>
                </a:tc>
                <a:tc hMerge="1">
                  <a:txBody>
                    <a:bodyPr/>
                    <a:lstStyle/>
                    <a:p>
                      <a:endParaRPr lang="en-IN"/>
                    </a:p>
                  </a:txBody>
                  <a:tcPr/>
                </a:tc>
              </a:tr>
              <a:tr h="190500">
                <a:tc>
                  <a:txBody>
                    <a:bodyPr/>
                    <a:lstStyle/>
                    <a:p>
                      <a:pPr algn="l" fontAlgn="b"/>
                      <a:endParaRPr lang="en-IN"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IN"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IN"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IN"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2">
                  <a:txBody>
                    <a:bodyPr/>
                    <a:lstStyle/>
                    <a:p>
                      <a:pPr algn="l" fontAlgn="b"/>
                      <a:r>
                        <a:rPr lang="en-IN" sz="1100" b="0" i="0" u="none" strike="noStrike" dirty="0">
                          <a:solidFill>
                            <a:srgbClr val="000000"/>
                          </a:solidFill>
                          <a:effectLst/>
                          <a:latin typeface="Calibri" panose="020F0502020204030204" pitchFamily="34" charset="0"/>
                        </a:rPr>
                        <a:t>Exceptional case</a:t>
                      </a:r>
                    </a:p>
                  </a:txBody>
                  <a:tcPr marL="9525" marR="9525" marT="9525" marB="0" anchor="b">
                    <a:lnL>
                      <a:noFill/>
                    </a:lnL>
                    <a:lnR>
                      <a:noFill/>
                    </a:lnR>
                    <a:lnT>
                      <a:noFill/>
                    </a:lnT>
                    <a:lnB>
                      <a:noFill/>
                    </a:lnB>
                  </a:tcPr>
                </a:tc>
                <a:tc hMerge="1">
                  <a:txBody>
                    <a:bodyPr/>
                    <a:lstStyle/>
                    <a:p>
                      <a:endParaRPr lang="en-IN"/>
                    </a:p>
                  </a:txBody>
                  <a:tcPr/>
                </a:tc>
              </a:tr>
            </a:tbl>
          </a:graphicData>
        </a:graphic>
      </p:graphicFrame>
    </p:spTree>
    <p:extLst>
      <p:ext uri="{BB962C8B-B14F-4D97-AF65-F5344CB8AC3E}">
        <p14:creationId xmlns:p14="http://schemas.microsoft.com/office/powerpoint/2010/main" val="1992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59" y="186228"/>
            <a:ext cx="8911687" cy="522110"/>
          </a:xfrm>
        </p:spPr>
        <p:txBody>
          <a:bodyPr>
            <a:normAutofit fontScale="90000"/>
          </a:bodyPr>
          <a:lstStyle/>
          <a:p>
            <a:r>
              <a:rPr lang="en-IN" b="1" dirty="0">
                <a:solidFill>
                  <a:srgbClr val="ED7D31">
                    <a:lumMod val="75000"/>
                  </a:srgbClr>
                </a:solidFill>
              </a:rPr>
              <a:t>MDGs and CLTS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4307394"/>
              </p:ext>
            </p:extLst>
          </p:nvPr>
        </p:nvGraphicFramePr>
        <p:xfrm>
          <a:off x="1827124" y="897084"/>
          <a:ext cx="8349355" cy="5138670"/>
        </p:xfrm>
        <a:graphic>
          <a:graphicData uri="http://schemas.openxmlformats.org/drawingml/2006/table">
            <a:tbl>
              <a:tblPr/>
              <a:tblGrid>
                <a:gridCol w="2040538"/>
                <a:gridCol w="1198113"/>
                <a:gridCol w="1666127"/>
                <a:gridCol w="1697328"/>
                <a:gridCol w="1747249"/>
              </a:tblGrid>
              <a:tr h="482987">
                <a:tc gridSpan="5">
                  <a:txBody>
                    <a:bodyPr/>
                    <a:lstStyle/>
                    <a:p>
                      <a:pPr algn="ctr" fontAlgn="b"/>
                      <a:r>
                        <a:rPr lang="en-IN" sz="2400" b="1" i="0" u="none" strike="noStrike" dirty="0">
                          <a:solidFill>
                            <a:srgbClr val="000000"/>
                          </a:solidFill>
                          <a:effectLst/>
                          <a:latin typeface="Calibri" panose="020F0502020204030204" pitchFamily="34" charset="0"/>
                        </a:rPr>
                        <a:t>COUNTRIES </a:t>
                      </a:r>
                      <a:r>
                        <a:rPr lang="en-IN" sz="2400" b="1" i="0" u="none" strike="noStrike" dirty="0" smtClean="0">
                          <a:solidFill>
                            <a:srgbClr val="000000"/>
                          </a:solidFill>
                          <a:effectLst/>
                          <a:latin typeface="Calibri" panose="020F0502020204030204" pitchFamily="34" charset="0"/>
                        </a:rPr>
                        <a:t>THAT ADOPTED </a:t>
                      </a:r>
                      <a:r>
                        <a:rPr lang="en-IN" sz="2400" b="1" i="0" u="none" strike="noStrike" dirty="0">
                          <a:solidFill>
                            <a:srgbClr val="000000"/>
                          </a:solidFill>
                          <a:effectLst/>
                          <a:latin typeface="Calibri" panose="020F0502020204030204" pitchFamily="34" charset="0"/>
                        </a:rPr>
                        <a:t>CLTS HALF-WAY THROUGH MDGs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986179">
                <a:tc rowSpan="2">
                  <a:txBody>
                    <a:bodyPr/>
                    <a:lstStyle/>
                    <a:p>
                      <a:pPr algn="ctr" fontAlgn="b"/>
                      <a:r>
                        <a:rPr lang="en-IN" sz="20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IN" sz="2000" b="0" i="0" u="none" strike="noStrike" dirty="0">
                          <a:solidFill>
                            <a:srgbClr val="000000"/>
                          </a:solidFill>
                          <a:effectLst/>
                          <a:latin typeface="Calibri" panose="020F0502020204030204" pitchFamily="34" charset="0"/>
                        </a:rPr>
                        <a:t>Open defecation rates (RURAL)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rowSpan="2">
                  <a:txBody>
                    <a:bodyPr/>
                    <a:lstStyle/>
                    <a:p>
                      <a:pPr algn="ctr" fontAlgn="ctr"/>
                      <a:r>
                        <a:rPr lang="en-IN" sz="2000" b="0" i="0" u="none" strike="noStrike" dirty="0">
                          <a:solidFill>
                            <a:srgbClr val="000000"/>
                          </a:solidFill>
                          <a:effectLst/>
                          <a:latin typeface="Calibri" panose="020F0502020204030204" pitchFamily="34" charset="0"/>
                        </a:rPr>
                        <a:t>OD Reduction rate (RURAL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2000" b="0" i="0" u="none" strike="noStrike">
                          <a:solidFill>
                            <a:srgbClr val="000000"/>
                          </a:solidFill>
                          <a:effectLst/>
                          <a:latin typeface="Calibri" panose="020F0502020204030204" pitchFamily="34" charset="0"/>
                        </a:rPr>
                        <a:t>Year of Introduction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688">
                <a:tc vMerge="1">
                  <a:txBody>
                    <a:bodyPr/>
                    <a:lstStyle/>
                    <a:p>
                      <a:endParaRPr lang="en-IN"/>
                    </a:p>
                  </a:txBody>
                  <a:tcPr/>
                </a:tc>
                <a:tc>
                  <a:txBody>
                    <a:bodyPr/>
                    <a:lstStyle/>
                    <a:p>
                      <a:pPr algn="ctr" fontAlgn="b"/>
                      <a:r>
                        <a:rPr lang="en-IN" sz="2000" b="0" i="0" u="none" strike="noStrike">
                          <a:solidFill>
                            <a:srgbClr val="000000"/>
                          </a:solidFill>
                          <a:effectLst/>
                          <a:latin typeface="Calibri" panose="020F0502020204030204" pitchFamily="34" charset="0"/>
                        </a:rPr>
                        <a:t>1990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r>
              <a:tr h="458688">
                <a:tc>
                  <a:txBody>
                    <a:bodyPr/>
                    <a:lstStyle/>
                    <a:p>
                      <a:pPr algn="ctr" fontAlgn="b"/>
                      <a:r>
                        <a:rPr lang="en-IN" sz="2000" b="0" i="0" u="none" strike="noStrike">
                          <a:solidFill>
                            <a:srgbClr val="000000"/>
                          </a:solidFill>
                          <a:effectLst/>
                          <a:latin typeface="Calibri" panose="020F0502020204030204" pitchFamily="34" charset="0"/>
                        </a:rPr>
                        <a:t>Kenya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688">
                <a:tc>
                  <a:txBody>
                    <a:bodyPr/>
                    <a:lstStyle/>
                    <a:p>
                      <a:pPr algn="ctr" fontAlgn="b"/>
                      <a:r>
                        <a:rPr lang="en-IN" sz="2000" b="0" i="0" u="none" strike="noStrike">
                          <a:solidFill>
                            <a:srgbClr val="000000"/>
                          </a:solidFill>
                          <a:effectLst/>
                          <a:latin typeface="Calibri" panose="020F0502020204030204" pitchFamily="34" charset="0"/>
                        </a:rPr>
                        <a:t>Malawi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688">
                <a:tc>
                  <a:txBody>
                    <a:bodyPr/>
                    <a:lstStyle/>
                    <a:p>
                      <a:pPr algn="ctr" fontAlgn="b"/>
                      <a:r>
                        <a:rPr lang="en-IN" sz="2000" b="0" i="0" u="none" strike="noStrike">
                          <a:solidFill>
                            <a:srgbClr val="000000"/>
                          </a:solidFill>
                          <a:effectLst/>
                          <a:latin typeface="Calibri" panose="020F0502020204030204" pitchFamily="34" charset="0"/>
                        </a:rPr>
                        <a:t>Vietnam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dirty="0">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dirty="0">
                          <a:solidFill>
                            <a:srgbClr val="000000"/>
                          </a:solidFill>
                          <a:effectLst/>
                          <a:latin typeface="Calibri" panose="020F0502020204030204" pitchFamily="34" charset="0"/>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458688">
                <a:tc>
                  <a:txBody>
                    <a:bodyPr/>
                    <a:lstStyle/>
                    <a:p>
                      <a:pPr algn="ctr" fontAlgn="b"/>
                      <a:r>
                        <a:rPr lang="en-IN" sz="2000" b="0" i="0" u="none" strike="noStrike">
                          <a:solidFill>
                            <a:srgbClr val="000000"/>
                          </a:solidFill>
                          <a:effectLst/>
                          <a:latin typeface="Calibri" panose="020F0502020204030204" pitchFamily="34" charset="0"/>
                        </a:rPr>
                        <a:t>Madagascar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20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20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20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2000" b="0" i="0" u="none" strike="noStrike" dirty="0">
                          <a:solidFill>
                            <a:srgbClr val="000000"/>
                          </a:solidFill>
                          <a:effectLst/>
                          <a:latin typeface="Calibri" panose="020F0502020204030204" pitchFamily="34" charset="0"/>
                        </a:rPr>
                        <a:t>2008/2011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58688">
                <a:tc>
                  <a:txBody>
                    <a:bodyPr/>
                    <a:lstStyle/>
                    <a:p>
                      <a:pPr algn="ctr" fontAlgn="b"/>
                      <a:r>
                        <a:rPr lang="en-IN" sz="2000" b="0" i="0" u="none" strike="noStrike">
                          <a:solidFill>
                            <a:srgbClr val="000000"/>
                          </a:solidFill>
                          <a:effectLst/>
                          <a:latin typeface="Calibri" panose="020F0502020204030204" pitchFamily="34" charset="0"/>
                        </a:rPr>
                        <a:t>Mali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688">
                <a:tc>
                  <a:txBody>
                    <a:bodyPr/>
                    <a:lstStyle/>
                    <a:p>
                      <a:pPr algn="ctr" fontAlgn="b"/>
                      <a:r>
                        <a:rPr lang="en-IN" sz="2000" b="0" i="0" u="none" strike="noStrike">
                          <a:solidFill>
                            <a:srgbClr val="000000"/>
                          </a:solidFill>
                          <a:effectLst/>
                          <a:latin typeface="Calibri" panose="020F0502020204030204" pitchFamily="34" charset="0"/>
                        </a:rPr>
                        <a:t>Myanmar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dirty="0">
                          <a:solidFill>
                            <a:srgbClr val="000000"/>
                          </a:solidFill>
                          <a:effectLst/>
                          <a:latin typeface="Calibri" panose="020F0502020204030204" pitchFamily="34" charset="0"/>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458688">
                <a:tc>
                  <a:txBody>
                    <a:bodyPr/>
                    <a:lstStyle/>
                    <a:p>
                      <a:pPr algn="ctr" fontAlgn="b"/>
                      <a:r>
                        <a:rPr lang="en-IN" sz="2000" b="0" i="0" u="none" strike="noStrike">
                          <a:solidFill>
                            <a:srgbClr val="000000"/>
                          </a:solidFill>
                          <a:effectLst/>
                          <a:latin typeface="Calibri" panose="020F0502020204030204" pitchFamily="34" charset="0"/>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IN" sz="2000" b="0" i="0" u="none" strike="noStrike" dirty="0">
                          <a:solidFill>
                            <a:srgbClr val="000000"/>
                          </a:solidFill>
                          <a:effectLst/>
                          <a:latin typeface="Calibri" panose="020F0502020204030204" pitchFamily="34" charset="0"/>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bl>
          </a:graphicData>
        </a:graphic>
      </p:graphicFrame>
      <p:sp>
        <p:nvSpPr>
          <p:cNvPr id="5" name="TextBox 4"/>
          <p:cNvSpPr txBox="1"/>
          <p:nvPr/>
        </p:nvSpPr>
        <p:spPr>
          <a:xfrm>
            <a:off x="1587879" y="6268700"/>
            <a:ext cx="9530367" cy="338554"/>
          </a:xfrm>
          <a:prstGeom prst="rect">
            <a:avLst/>
          </a:prstGeom>
          <a:noFill/>
        </p:spPr>
        <p:txBody>
          <a:bodyPr wrap="square" rtlCol="0">
            <a:spAutoFit/>
          </a:bodyPr>
          <a:lstStyle/>
          <a:p>
            <a:r>
              <a:rPr lang="en-IN" sz="1600" i="1" dirty="0" smtClean="0"/>
              <a:t>Source: </a:t>
            </a:r>
            <a:r>
              <a:rPr lang="en-IN" sz="1600" i="1" dirty="0" smtClean="0"/>
              <a:t>WHO-UNICEF JMP Report (2015 </a:t>
            </a:r>
            <a:r>
              <a:rPr lang="en-IN" sz="1600" i="1" dirty="0" smtClean="0"/>
              <a:t>)</a:t>
            </a:r>
            <a:endParaRPr lang="en-IN" sz="1600" i="1" dirty="0"/>
          </a:p>
        </p:txBody>
      </p:sp>
      <p:graphicFrame>
        <p:nvGraphicFramePr>
          <p:cNvPr id="6" name="Table 5"/>
          <p:cNvGraphicFramePr>
            <a:graphicFrameLocks noGrp="1"/>
          </p:cNvGraphicFramePr>
          <p:nvPr>
            <p:extLst>
              <p:ext uri="{D42A27DB-BD31-4B8C-83A1-F6EECF244321}">
                <p14:modId xmlns:p14="http://schemas.microsoft.com/office/powerpoint/2010/main" val="2440228963"/>
              </p:ext>
            </p:extLst>
          </p:nvPr>
        </p:nvGraphicFramePr>
        <p:xfrm>
          <a:off x="8025707" y="6208310"/>
          <a:ext cx="1828800" cy="571500"/>
        </p:xfrm>
        <a:graphic>
          <a:graphicData uri="http://schemas.openxmlformats.org/drawingml/2006/table">
            <a:tbl>
              <a:tblPr/>
              <a:tblGrid>
                <a:gridCol w="609600"/>
                <a:gridCol w="609600"/>
                <a:gridCol w="609600"/>
              </a:tblGrid>
              <a:tr h="190500">
                <a:tc>
                  <a:txBody>
                    <a:bodyPr/>
                    <a:lstStyle/>
                    <a:p>
                      <a:pPr algn="l" fontAlgn="b"/>
                      <a:r>
                        <a:rPr lang="en-IN"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E699"/>
                    </a:solidFill>
                  </a:tcPr>
                </a:tc>
                <a:tc gridSpan="2">
                  <a:txBody>
                    <a:bodyPr/>
                    <a:lstStyle/>
                    <a:p>
                      <a:pPr algn="l" fontAlgn="b"/>
                      <a:r>
                        <a:rPr lang="en-IN" sz="1100" b="0" i="0" u="none" strike="noStrike" dirty="0">
                          <a:solidFill>
                            <a:srgbClr val="000000"/>
                          </a:solidFill>
                          <a:effectLst/>
                          <a:latin typeface="Calibri" panose="020F0502020204030204" pitchFamily="34" charset="0"/>
                        </a:rPr>
                        <a:t>Met MDG target</a:t>
                      </a:r>
                    </a:p>
                  </a:txBody>
                  <a:tcPr marL="9525" marR="9525" marT="9525" marB="0" anchor="b">
                    <a:lnL>
                      <a:noFill/>
                    </a:lnL>
                    <a:lnR>
                      <a:noFill/>
                    </a:lnR>
                    <a:lnT>
                      <a:noFill/>
                    </a:lnT>
                    <a:lnB>
                      <a:noFill/>
                    </a:lnB>
                  </a:tcPr>
                </a:tc>
                <a:tc hMerge="1">
                  <a:txBody>
                    <a:bodyPr/>
                    <a:lstStyle/>
                    <a:p>
                      <a:endParaRPr lang="en-IN"/>
                    </a:p>
                  </a:txBody>
                  <a:tcPr/>
                </a:tc>
              </a:tr>
              <a:tr h="190500">
                <a:tc>
                  <a:txBody>
                    <a:bodyPr/>
                    <a:lstStyle/>
                    <a:p>
                      <a:pPr algn="l" fontAlgn="b"/>
                      <a:endParaRPr lang="en-IN"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IN"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IN"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IN"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2">
                  <a:txBody>
                    <a:bodyPr/>
                    <a:lstStyle/>
                    <a:p>
                      <a:pPr algn="l" fontAlgn="b"/>
                      <a:r>
                        <a:rPr lang="en-IN" sz="1100" b="0" i="0" u="none" strike="noStrike" dirty="0">
                          <a:solidFill>
                            <a:srgbClr val="000000"/>
                          </a:solidFill>
                          <a:effectLst/>
                          <a:latin typeface="Calibri" panose="020F0502020204030204" pitchFamily="34" charset="0"/>
                        </a:rPr>
                        <a:t>Exceptional case</a:t>
                      </a:r>
                    </a:p>
                  </a:txBody>
                  <a:tcPr marL="9525" marR="9525" marT="9525" marB="0" anchor="b">
                    <a:lnL>
                      <a:noFill/>
                    </a:lnL>
                    <a:lnR>
                      <a:noFill/>
                    </a:lnR>
                    <a:lnT>
                      <a:noFill/>
                    </a:lnT>
                    <a:lnB>
                      <a:noFill/>
                    </a:lnB>
                  </a:tcPr>
                </a:tc>
                <a:tc hMerge="1">
                  <a:txBody>
                    <a:bodyPr/>
                    <a:lstStyle/>
                    <a:p>
                      <a:endParaRPr lang="en-IN"/>
                    </a:p>
                  </a:txBody>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908" y="6317152"/>
            <a:ext cx="1416445" cy="536620"/>
          </a:xfrm>
          <a:prstGeom prst="rect">
            <a:avLst/>
          </a:prstGeom>
        </p:spPr>
      </p:pic>
    </p:spTree>
    <p:extLst>
      <p:ext uri="{BB962C8B-B14F-4D97-AF65-F5344CB8AC3E}">
        <p14:creationId xmlns:p14="http://schemas.microsoft.com/office/powerpoint/2010/main" val="264488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12659626"/>
              </p:ext>
            </p:extLst>
          </p:nvPr>
        </p:nvGraphicFramePr>
        <p:xfrm>
          <a:off x="1763913" y="862884"/>
          <a:ext cx="9930103" cy="5114943"/>
        </p:xfrm>
        <a:graphic>
          <a:graphicData uri="http://schemas.openxmlformats.org/drawingml/2006/table">
            <a:tbl>
              <a:tblPr/>
              <a:tblGrid>
                <a:gridCol w="1613087"/>
                <a:gridCol w="947133"/>
                <a:gridCol w="1317107"/>
                <a:gridCol w="6052776"/>
              </a:tblGrid>
              <a:tr h="365089">
                <a:tc gridSpan="4">
                  <a:txBody>
                    <a:bodyPr/>
                    <a:lstStyle/>
                    <a:p>
                      <a:pPr algn="ctr" fontAlgn="b"/>
                      <a:r>
                        <a:rPr lang="en-IN" sz="2400" b="1" i="0" u="none" strike="noStrike" dirty="0">
                          <a:solidFill>
                            <a:srgbClr val="000000"/>
                          </a:solidFill>
                          <a:effectLst/>
                          <a:latin typeface="Calibri" panose="020F0502020204030204" pitchFamily="34" charset="0"/>
                        </a:rPr>
                        <a:t>COUNTRIES STILL STRUGGLING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545582">
                <a:tc rowSpan="2">
                  <a:txBody>
                    <a:bodyPr/>
                    <a:lstStyle/>
                    <a:p>
                      <a:pPr algn="ctr" fontAlgn="b"/>
                      <a:r>
                        <a:rPr lang="en-IN" sz="20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IN" sz="2000" b="0" i="0" u="none" strike="noStrike" dirty="0">
                          <a:solidFill>
                            <a:srgbClr val="000000"/>
                          </a:solidFill>
                          <a:effectLst/>
                          <a:latin typeface="Calibri" panose="020F0502020204030204" pitchFamily="34" charset="0"/>
                        </a:rPr>
                        <a:t>Open defecation rates (RURAL)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rowSpan="2">
                  <a:txBody>
                    <a:bodyPr/>
                    <a:lstStyle/>
                    <a:p>
                      <a:pPr algn="ctr" fontAlgn="ctr"/>
                      <a:r>
                        <a:rPr lang="en-IN" sz="2000" b="0" i="0" u="none" strike="noStrike">
                          <a:solidFill>
                            <a:srgbClr val="000000"/>
                          </a:solidFill>
                          <a:effectLst/>
                          <a:latin typeface="Calibri" panose="020F0502020204030204" pitchFamily="34" charset="0"/>
                        </a:rPr>
                        <a:t>Comments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647">
                <a:tc vMerge="1">
                  <a:txBody>
                    <a:bodyPr/>
                    <a:lstStyle/>
                    <a:p>
                      <a:endParaRPr lang="en-IN"/>
                    </a:p>
                  </a:txBody>
                  <a:tcPr/>
                </a:tc>
                <a:tc>
                  <a:txBody>
                    <a:bodyPr/>
                    <a:lstStyle/>
                    <a:p>
                      <a:pPr algn="ctr" fontAlgn="b"/>
                      <a:r>
                        <a:rPr lang="en-IN" sz="2000" b="0" i="0" u="none" strike="noStrike">
                          <a:solidFill>
                            <a:srgbClr val="000000"/>
                          </a:solidFill>
                          <a:effectLst/>
                          <a:latin typeface="Calibri" panose="020F0502020204030204" pitchFamily="34" charset="0"/>
                        </a:rPr>
                        <a:t>1990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tr>
              <a:tr h="1003256">
                <a:tc>
                  <a:txBody>
                    <a:bodyPr/>
                    <a:lstStyle/>
                    <a:p>
                      <a:pPr algn="ctr" fontAlgn="b"/>
                      <a:r>
                        <a:rPr lang="en-IN" sz="2000" b="0" i="0" u="none" strike="noStrike" dirty="0">
                          <a:solidFill>
                            <a:srgbClr val="000000"/>
                          </a:solidFill>
                          <a:effectLst/>
                          <a:latin typeface="Calibri" panose="020F0502020204030204" pitchFamily="34" charset="0"/>
                        </a:rPr>
                        <a:t>India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First country after </a:t>
                      </a:r>
                      <a:r>
                        <a:rPr lang="en-IN" sz="2000" b="0" i="0" u="none" strike="noStrike" dirty="0" smtClean="0">
                          <a:solidFill>
                            <a:srgbClr val="000000"/>
                          </a:solidFill>
                          <a:effectLst/>
                          <a:latin typeface="Calibri" panose="020F0502020204030204" pitchFamily="34" charset="0"/>
                        </a:rPr>
                        <a:t>Bangladesh</a:t>
                      </a:r>
                      <a:r>
                        <a:rPr lang="en-IN" sz="2000" b="0" i="0" u="none" strike="noStrike" dirty="0">
                          <a:solidFill>
                            <a:srgbClr val="000000"/>
                          </a:solidFill>
                          <a:effectLst/>
                          <a:latin typeface="Calibri" panose="020F0502020204030204" pitchFamily="34" charset="0"/>
                        </a:rPr>
                        <a:t>. However stiff resistance to no-subsidy and mixed policy has stifled progress. India contributes to 58% of world's </a:t>
                      </a:r>
                      <a:r>
                        <a:rPr lang="en-IN" sz="2000" b="0" i="0" u="none" strike="noStrike" dirty="0" smtClean="0">
                          <a:solidFill>
                            <a:srgbClr val="000000"/>
                          </a:solidFill>
                          <a:effectLst/>
                          <a:latin typeface="Calibri" panose="020F0502020204030204" pitchFamily="34" charset="0"/>
                        </a:rPr>
                        <a:t>OD</a:t>
                      </a:r>
                      <a:endParaRPr lang="en-IN"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4386">
                <a:tc>
                  <a:txBody>
                    <a:bodyPr/>
                    <a:lstStyle/>
                    <a:p>
                      <a:pPr algn="ctr" fontAlgn="b"/>
                      <a:r>
                        <a:rPr lang="en-IN" sz="2000" b="0" i="0" u="none" strike="noStrike">
                          <a:solidFill>
                            <a:srgbClr val="000000"/>
                          </a:solidFill>
                          <a:effectLst/>
                          <a:latin typeface="Calibri" panose="020F0502020204030204" pitchFamily="34" charset="0"/>
                        </a:rPr>
                        <a:t>Benin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First introduced in 2009. Reintroduced in 2014. In one year more than 800 localities were made </a:t>
                      </a:r>
                      <a:r>
                        <a:rPr lang="en-IN" sz="2000" b="0" i="0" u="none" strike="noStrike" dirty="0" smtClean="0">
                          <a:solidFill>
                            <a:srgbClr val="000000"/>
                          </a:solidFill>
                          <a:effectLst/>
                          <a:latin typeface="Calibri" panose="020F0502020204030204" pitchFamily="34" charset="0"/>
                        </a:rPr>
                        <a:t>ODF</a:t>
                      </a:r>
                      <a:endParaRPr lang="en-IN"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4386">
                <a:tc>
                  <a:txBody>
                    <a:bodyPr/>
                    <a:lstStyle/>
                    <a:p>
                      <a:pPr algn="ctr" fontAlgn="b"/>
                      <a:r>
                        <a:rPr lang="en-IN" sz="2000" b="0" i="0" u="none" strike="noStrike">
                          <a:solidFill>
                            <a:srgbClr val="000000"/>
                          </a:solidFill>
                          <a:effectLst/>
                          <a:latin typeface="Calibri" panose="020F0502020204030204" pitchFamily="34" charset="0"/>
                        </a:rPr>
                        <a:t>Burkina Faso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Though one of the earlier adopters in </a:t>
                      </a:r>
                      <a:r>
                        <a:rPr lang="en-IN" sz="2000" b="0" i="0" u="none" strike="noStrike" dirty="0" smtClean="0">
                          <a:solidFill>
                            <a:srgbClr val="000000"/>
                          </a:solidFill>
                          <a:effectLst/>
                          <a:latin typeface="Calibri" panose="020F0502020204030204" pitchFamily="34" charset="0"/>
                        </a:rPr>
                        <a:t>Western Africa</a:t>
                      </a:r>
                      <a:r>
                        <a:rPr lang="en-IN" sz="2000" b="0" i="0" u="none" strike="noStrike" dirty="0">
                          <a:solidFill>
                            <a:srgbClr val="000000"/>
                          </a:solidFill>
                          <a:effectLst/>
                          <a:latin typeface="Calibri" panose="020F0502020204030204" pitchFamily="34" charset="0"/>
                        </a:rPr>
                        <a:t>, CLTS has been mainstreamed into national policy only as recently as 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5516">
                <a:tc>
                  <a:txBody>
                    <a:bodyPr/>
                    <a:lstStyle/>
                    <a:p>
                      <a:pPr algn="ctr" fontAlgn="b"/>
                      <a:r>
                        <a:rPr lang="en-IN" sz="2000" b="0" i="0" u="none" strike="noStrike">
                          <a:solidFill>
                            <a:srgbClr val="000000"/>
                          </a:solidFill>
                          <a:effectLst/>
                          <a:latin typeface="Calibri" panose="020F0502020204030204" pitchFamily="34" charset="0"/>
                        </a:rPr>
                        <a:t>Chad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Introduced in 2009, but mainstreamed only after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518">
                <a:tc>
                  <a:txBody>
                    <a:bodyPr/>
                    <a:lstStyle/>
                    <a:p>
                      <a:pPr algn="ctr" fontAlgn="b"/>
                      <a:r>
                        <a:rPr lang="en-IN" sz="2000" b="0" i="0" u="none" strike="noStrike">
                          <a:solidFill>
                            <a:srgbClr val="000000"/>
                          </a:solidFill>
                          <a:effectLst/>
                          <a:latin typeface="Calibri" panose="020F0502020204030204" pitchFamily="34" charset="0"/>
                        </a:rPr>
                        <a:t>Cote d'Ivoire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Introduced in late 2000s, but mainstreamed only much later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2206559" y="186228"/>
            <a:ext cx="8911687" cy="676656"/>
          </a:xfrm>
        </p:spPr>
        <p:txBody>
          <a:bodyPr/>
          <a:lstStyle/>
          <a:p>
            <a:r>
              <a:rPr lang="en-IN" b="1" dirty="0">
                <a:solidFill>
                  <a:srgbClr val="ED7D31">
                    <a:lumMod val="75000"/>
                  </a:srgbClr>
                </a:solidFill>
              </a:rPr>
              <a:t>MDGs and CLTS</a:t>
            </a:r>
            <a:endParaRPr lang="en-IN" dirty="0"/>
          </a:p>
        </p:txBody>
      </p:sp>
      <p:sp>
        <p:nvSpPr>
          <p:cNvPr id="6" name="TextBox 5"/>
          <p:cNvSpPr txBox="1"/>
          <p:nvPr/>
        </p:nvSpPr>
        <p:spPr>
          <a:xfrm>
            <a:off x="1587879" y="6122728"/>
            <a:ext cx="9530367" cy="338554"/>
          </a:xfrm>
          <a:prstGeom prst="rect">
            <a:avLst/>
          </a:prstGeom>
          <a:noFill/>
        </p:spPr>
        <p:txBody>
          <a:bodyPr wrap="square" rtlCol="0">
            <a:spAutoFit/>
          </a:bodyPr>
          <a:lstStyle/>
          <a:p>
            <a:r>
              <a:rPr lang="en-IN" sz="1600" i="1" dirty="0" smtClean="0"/>
              <a:t>Source: </a:t>
            </a:r>
            <a:r>
              <a:rPr lang="en-IN" sz="1600" i="1" dirty="0" smtClean="0"/>
              <a:t>WHO-UNICEF JMP Report (2015 </a:t>
            </a:r>
            <a:r>
              <a:rPr lang="en-IN" sz="1600" i="1" dirty="0" smtClean="0"/>
              <a:t>)</a:t>
            </a:r>
            <a:endParaRPr lang="en-IN" sz="1600"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8634" y="6224165"/>
            <a:ext cx="1416445" cy="548946"/>
          </a:xfrm>
          <a:prstGeom prst="rect">
            <a:avLst/>
          </a:prstGeom>
        </p:spPr>
      </p:pic>
    </p:spTree>
    <p:extLst>
      <p:ext uri="{BB962C8B-B14F-4D97-AF65-F5344CB8AC3E}">
        <p14:creationId xmlns:p14="http://schemas.microsoft.com/office/powerpoint/2010/main" val="206284436"/>
      </p:ext>
    </p:extLst>
  </p:cSld>
  <p:clrMapOvr>
    <a:masterClrMapping/>
  </p:clrMapOvr>
</p:sld>
</file>

<file path=ppt/theme/theme1.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is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4.xml><?xml version="1.0" encoding="utf-8"?>
<a:theme xmlns:a="http://schemas.openxmlformats.org/drawingml/2006/main" name="2_Wis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5.xml><?xml version="1.0" encoding="utf-8"?>
<a:theme xmlns:a="http://schemas.openxmlformats.org/drawingml/2006/main" name="3_Wis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ouvelle présentation 1">
    <a:dk1>
      <a:srgbClr val="000000"/>
    </a:dk1>
    <a:lt1>
      <a:srgbClr val="FFFFFF"/>
    </a:lt1>
    <a:dk2>
      <a:srgbClr val="000000"/>
    </a:dk2>
    <a:lt2>
      <a:srgbClr val="808080"/>
    </a:lt2>
    <a:accent1>
      <a:srgbClr val="BAE4F6"/>
    </a:accent1>
    <a:accent2>
      <a:srgbClr val="FF0000"/>
    </a:accent2>
    <a:accent3>
      <a:srgbClr val="FFFFFF"/>
    </a:accent3>
    <a:accent4>
      <a:srgbClr val="000000"/>
    </a:accent4>
    <a:accent5>
      <a:srgbClr val="D9EFFA"/>
    </a:accent5>
    <a:accent6>
      <a:srgbClr val="E70000"/>
    </a:accent6>
    <a:hlink>
      <a:srgbClr val="E47A27"/>
    </a:hlink>
    <a:folHlink>
      <a:srgbClr val="8BBE2F"/>
    </a:folHlink>
  </a:clrScheme>
  <a:fontScheme name="Nouvelle présentation">
    <a:majorFont>
      <a:latin typeface="Times"/>
      <a:ea typeface=""/>
      <a:cs typeface=""/>
    </a:majorFont>
    <a:minorFont>
      <a:latin typeface="Time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485</TotalTime>
  <Words>1544</Words>
  <Application>Microsoft Office PowerPoint</Application>
  <PresentationFormat>Widescreen</PresentationFormat>
  <Paragraphs>300</Paragraphs>
  <Slides>24</Slides>
  <Notes>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24</vt:i4>
      </vt:variant>
    </vt:vector>
  </HeadingPairs>
  <TitlesOfParts>
    <vt:vector size="41" baseType="lpstr">
      <vt:lpstr>ＭＳ Ｐゴシック</vt:lpstr>
      <vt:lpstr>Arial</vt:lpstr>
      <vt:lpstr>Book Antiqua</vt:lpstr>
      <vt:lpstr>Calibri</vt:lpstr>
      <vt:lpstr>Cambria</vt:lpstr>
      <vt:lpstr>Century Gothic</vt:lpstr>
      <vt:lpstr>Century Schoolbook</vt:lpstr>
      <vt:lpstr>Shruti</vt:lpstr>
      <vt:lpstr>Tahoma</vt:lpstr>
      <vt:lpstr>Times</vt:lpstr>
      <vt:lpstr>Times New Roman</vt:lpstr>
      <vt:lpstr>Wingdings 3</vt:lpstr>
      <vt:lpstr>Wisp</vt:lpstr>
      <vt:lpstr>2_Office Theme</vt:lpstr>
      <vt:lpstr>1_Wisp</vt:lpstr>
      <vt:lpstr>2_Wisp</vt:lpstr>
      <vt:lpstr>3_Wisp</vt:lpstr>
      <vt:lpstr>Community-led Total Sanitation (CLTS): Fast tracking an ODF world of healthy and prosperous communities</vt:lpstr>
      <vt:lpstr>Sanitation and the MDGs</vt:lpstr>
      <vt:lpstr>Sanitation and the MDGs</vt:lpstr>
      <vt:lpstr>Sanitation and the MDGs</vt:lpstr>
      <vt:lpstr>  ODF Population Eastern and Southern Africa </vt:lpstr>
      <vt:lpstr>PowerPoint Presentation</vt:lpstr>
      <vt:lpstr>MDGs and CLTS</vt:lpstr>
      <vt:lpstr>MDGs and CLTS</vt:lpstr>
      <vt:lpstr>MDGs and CLTS</vt:lpstr>
      <vt:lpstr>Sanitation and Child health</vt:lpstr>
      <vt:lpstr>Sanitation – Health linkages </vt:lpstr>
      <vt:lpstr>Sanitation – Health linkages </vt:lpstr>
      <vt:lpstr>PowerPoint Presentation</vt:lpstr>
      <vt:lpstr>PowerPoint Presentation</vt:lpstr>
      <vt:lpstr>Impact of CLTS on Health outcomes</vt:lpstr>
      <vt:lpstr>Impact of CLTS on Health outcomes</vt:lpstr>
      <vt:lpstr>Impact  on  Health</vt:lpstr>
      <vt:lpstr>Mali – Impact Evaluation  </vt:lpstr>
      <vt:lpstr>Direct co-relation of household latrine possession and use in ODF villages in Chad</vt:lpstr>
      <vt:lpstr>PowerPoint Presentation</vt:lpstr>
      <vt:lpstr>PowerPoint Presentation</vt:lpstr>
      <vt:lpstr>As we go into SDGs what can we do differently?</vt:lpstr>
      <vt:lpstr>Conclusion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CLTS : Paving the way for an ODF world of healthy and prosperous communities</dc:title>
  <dc:creator>Preetha Prabhakaran</dc:creator>
  <cp:lastModifiedBy>Preetha Prabhakaran</cp:lastModifiedBy>
  <cp:revision>55</cp:revision>
  <dcterms:created xsi:type="dcterms:W3CDTF">2015-10-15T10:32:26Z</dcterms:created>
  <dcterms:modified xsi:type="dcterms:W3CDTF">2015-10-25T06:53:33Z</dcterms:modified>
</cp:coreProperties>
</file>