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0"/>
  </p:notesMasterIdLst>
  <p:sldIdLst>
    <p:sldId id="256" r:id="rId3"/>
    <p:sldId id="257" r:id="rId4"/>
    <p:sldId id="267" r:id="rId5"/>
    <p:sldId id="273" r:id="rId6"/>
    <p:sldId id="258" r:id="rId7"/>
    <p:sldId id="261" r:id="rId8"/>
    <p:sldId id="259" r:id="rId9"/>
    <p:sldId id="260" r:id="rId10"/>
    <p:sldId id="269" r:id="rId11"/>
    <p:sldId id="268" r:id="rId12"/>
    <p:sldId id="262" r:id="rId13"/>
    <p:sldId id="270" r:id="rId14"/>
    <p:sldId id="264" r:id="rId15"/>
    <p:sldId id="265" r:id="rId16"/>
    <p:sldId id="266" r:id="rId17"/>
    <p:sldId id="26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90" autoAdjust="0"/>
  </p:normalViewPr>
  <p:slideViewPr>
    <p:cSldViewPr snapToGrid="0" snapToObjects="1">
      <p:cViewPr varScale="1">
        <p:scale>
          <a:sx n="60" d="100"/>
          <a:sy n="60" d="100"/>
        </p:scale>
        <p:origin x="168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3C3D0-56FB-4001-8A1B-969A33A4B418}"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F52735BD-772B-4C30-AF9F-1B261F235D0C}">
      <dgm:prSet phldrT="[Text]" custT="1"/>
      <dgm:spPr/>
      <dgm:t>
        <a:bodyPr/>
        <a:lstStyle/>
        <a:p>
          <a:r>
            <a:rPr lang="en-US" sz="1400" b="1" dirty="0" smtClean="0"/>
            <a:t>His Excellency </a:t>
          </a:r>
          <a:r>
            <a:rPr lang="en-US" sz="1400" b="1" dirty="0" err="1" smtClean="0"/>
            <a:t>Mr.Anote</a:t>
          </a:r>
          <a:r>
            <a:rPr lang="en-US" sz="1400" b="1" dirty="0" smtClean="0"/>
            <a:t> </a:t>
          </a:r>
          <a:r>
            <a:rPr lang="en-US" sz="1400" b="1" dirty="0" err="1" smtClean="0"/>
            <a:t>Tong,President</a:t>
          </a:r>
          <a:r>
            <a:rPr lang="en-US" sz="1400" b="1" dirty="0" smtClean="0"/>
            <a:t>, Kiribati(2nd from left)</a:t>
          </a:r>
          <a:endParaRPr lang="en-US" sz="1400" b="1" dirty="0"/>
        </a:p>
      </dgm:t>
    </dgm:pt>
    <dgm:pt modelId="{BDE8E264-816B-45AC-9707-504A9530D9B2}" type="parTrans" cxnId="{AAFB3C4D-1AF7-4D34-BCBF-E866C0AD6290}">
      <dgm:prSet/>
      <dgm:spPr/>
      <dgm:t>
        <a:bodyPr/>
        <a:lstStyle/>
        <a:p>
          <a:endParaRPr lang="en-US"/>
        </a:p>
      </dgm:t>
    </dgm:pt>
    <dgm:pt modelId="{9EAB9F9C-B448-4213-B9B8-9545307928F1}" type="sibTrans" cxnId="{AAFB3C4D-1AF7-4D34-BCBF-E866C0AD6290}">
      <dgm:prSet/>
      <dgm:spPr/>
      <dgm:t>
        <a:bodyPr/>
        <a:lstStyle/>
        <a:p>
          <a:endParaRPr lang="en-US"/>
        </a:p>
      </dgm:t>
    </dgm:pt>
    <dgm:pt modelId="{7C95C0EF-EE28-4601-95B4-0A7EF7E59FD1}" type="pres">
      <dgm:prSet presAssocID="{8483C3D0-56FB-4001-8A1B-969A33A4B418}" presName="Name0" presStyleCnt="0">
        <dgm:presLayoutVars>
          <dgm:dir/>
          <dgm:resizeHandles val="exact"/>
        </dgm:presLayoutVars>
      </dgm:prSet>
      <dgm:spPr/>
    </dgm:pt>
    <dgm:pt modelId="{E46034A8-DF6C-4168-9C58-ACB3ED617D64}" type="pres">
      <dgm:prSet presAssocID="{F52735BD-772B-4C30-AF9F-1B261F235D0C}" presName="composite" presStyleCnt="0"/>
      <dgm:spPr/>
    </dgm:pt>
    <dgm:pt modelId="{0FF21338-712E-4DC4-8D0C-1D5890B31969}" type="pres">
      <dgm:prSet presAssocID="{F52735BD-772B-4C30-AF9F-1B261F235D0C}" presName="rect1"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A9E41170-BFA2-4B49-89AB-EF1E5F91F426}" type="pres">
      <dgm:prSet presAssocID="{F52735BD-772B-4C30-AF9F-1B261F235D0C}" presName="wedgeRectCallout1" presStyleLbl="node1" presStyleIdx="0" presStyleCnt="1" custScaleX="109119" custScaleY="56072" custLinFactNeighborX="5518" custLinFactNeighborY="-14351">
        <dgm:presLayoutVars>
          <dgm:bulletEnabled val="1"/>
        </dgm:presLayoutVars>
      </dgm:prSet>
      <dgm:spPr/>
      <dgm:t>
        <a:bodyPr/>
        <a:lstStyle/>
        <a:p>
          <a:endParaRPr lang="en-US"/>
        </a:p>
      </dgm:t>
    </dgm:pt>
  </dgm:ptLst>
  <dgm:cxnLst>
    <dgm:cxn modelId="{E4E84CD0-A4D7-3746-9B71-F46A316A0AA3}" type="presOf" srcId="{F52735BD-772B-4C30-AF9F-1B261F235D0C}" destId="{A9E41170-BFA2-4B49-89AB-EF1E5F91F426}" srcOrd="0" destOrd="0" presId="urn:microsoft.com/office/officeart/2008/layout/BendingPictureCaptionList"/>
    <dgm:cxn modelId="{625ECAE5-B18E-5E42-A46F-9AD3BCC337E0}" type="presOf" srcId="{8483C3D0-56FB-4001-8A1B-969A33A4B418}" destId="{7C95C0EF-EE28-4601-95B4-0A7EF7E59FD1}" srcOrd="0" destOrd="0" presId="urn:microsoft.com/office/officeart/2008/layout/BendingPictureCaptionList"/>
    <dgm:cxn modelId="{AAFB3C4D-1AF7-4D34-BCBF-E866C0AD6290}" srcId="{8483C3D0-56FB-4001-8A1B-969A33A4B418}" destId="{F52735BD-772B-4C30-AF9F-1B261F235D0C}" srcOrd="0" destOrd="0" parTransId="{BDE8E264-816B-45AC-9707-504A9530D9B2}" sibTransId="{9EAB9F9C-B448-4213-B9B8-9545307928F1}"/>
    <dgm:cxn modelId="{B191B0C0-DC3B-2647-8861-D0E5F179D4DE}" type="presParOf" srcId="{7C95C0EF-EE28-4601-95B4-0A7EF7E59FD1}" destId="{E46034A8-DF6C-4168-9C58-ACB3ED617D64}" srcOrd="0" destOrd="0" presId="urn:microsoft.com/office/officeart/2008/layout/BendingPictureCaptionList"/>
    <dgm:cxn modelId="{1AFB8276-C871-2943-B698-C6A87B709AAC}" type="presParOf" srcId="{E46034A8-DF6C-4168-9C58-ACB3ED617D64}" destId="{0FF21338-712E-4DC4-8D0C-1D5890B31969}" srcOrd="0" destOrd="0" presId="urn:microsoft.com/office/officeart/2008/layout/BendingPictureCaptionList"/>
    <dgm:cxn modelId="{93532F8D-3786-944D-9705-2B31D89D5F54}" type="presParOf" srcId="{E46034A8-DF6C-4168-9C58-ACB3ED617D64}" destId="{A9E41170-BFA2-4B49-89AB-EF1E5F91F426}"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ADFC3-8E9C-4816-9EC1-81300FB7A2BE}"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73994342-0122-4EC1-B4B0-B70E232A9025}">
      <dgm:prSet phldrT="[Text]"/>
      <dgm:spPr/>
      <dgm:t>
        <a:bodyPr/>
        <a:lstStyle/>
        <a:p>
          <a:r>
            <a:rPr lang="en-US" b="1" dirty="0" smtClean="0"/>
            <a:t>His Excellency </a:t>
          </a:r>
          <a:r>
            <a:rPr lang="en-US" b="1" dirty="0" err="1" smtClean="0"/>
            <a:t>Mr.Hery</a:t>
          </a:r>
          <a:r>
            <a:rPr lang="en-US" b="1" dirty="0" smtClean="0"/>
            <a:t> </a:t>
          </a:r>
          <a:r>
            <a:rPr lang="en-US" b="1" dirty="0" err="1" smtClean="0"/>
            <a:t>Rajaonarimampianina</a:t>
          </a:r>
          <a:r>
            <a:rPr lang="en-US" b="1" dirty="0" smtClean="0"/>
            <a:t>, </a:t>
          </a:r>
          <a:r>
            <a:rPr lang="en-US" b="1" dirty="0" err="1" smtClean="0"/>
            <a:t>President,Madagascar</a:t>
          </a:r>
          <a:r>
            <a:rPr lang="en-US" b="1" dirty="0" smtClean="0"/>
            <a:t>(4th from left)</a:t>
          </a:r>
          <a:endParaRPr lang="en-US" b="1" dirty="0"/>
        </a:p>
      </dgm:t>
    </dgm:pt>
    <dgm:pt modelId="{41A4894A-AECB-4236-93DA-35A37B5E497B}" type="parTrans" cxnId="{23726497-6827-4B1A-8C9A-84EDD91354E2}">
      <dgm:prSet/>
      <dgm:spPr/>
      <dgm:t>
        <a:bodyPr/>
        <a:lstStyle/>
        <a:p>
          <a:endParaRPr lang="en-US"/>
        </a:p>
      </dgm:t>
    </dgm:pt>
    <dgm:pt modelId="{ABA16C33-056A-4480-8E15-6F224FFB645A}" type="sibTrans" cxnId="{23726497-6827-4B1A-8C9A-84EDD91354E2}">
      <dgm:prSet/>
      <dgm:spPr/>
      <dgm:t>
        <a:bodyPr/>
        <a:lstStyle/>
        <a:p>
          <a:endParaRPr lang="en-US"/>
        </a:p>
      </dgm:t>
    </dgm:pt>
    <dgm:pt modelId="{6C41E04A-A75F-4335-9C7C-3D462C3EDE25}" type="pres">
      <dgm:prSet presAssocID="{CD2ADFC3-8E9C-4816-9EC1-81300FB7A2BE}" presName="Name0" presStyleCnt="0">
        <dgm:presLayoutVars>
          <dgm:dir/>
          <dgm:resizeHandles val="exact"/>
        </dgm:presLayoutVars>
      </dgm:prSet>
      <dgm:spPr/>
    </dgm:pt>
    <dgm:pt modelId="{E53CE51B-939C-4569-B047-91927AFC5366}" type="pres">
      <dgm:prSet presAssocID="{73994342-0122-4EC1-B4B0-B70E232A9025}" presName="composite" presStyleCnt="0"/>
      <dgm:spPr/>
    </dgm:pt>
    <dgm:pt modelId="{C467CBFE-BD42-42F7-BDE3-52B90752CBF2}" type="pres">
      <dgm:prSet presAssocID="{73994342-0122-4EC1-B4B0-B70E232A9025}" presName="rect1" presStyleLbl="bgImgPlace1" presStyleIdx="0" presStyleCnt="1" custScaleX="143017" custScaleY="125760" custLinFactNeighborX="553" custLinFactNeighborY="-186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F2B3BD8D-384C-4F65-965B-44CC47541E07}" type="pres">
      <dgm:prSet presAssocID="{73994342-0122-4EC1-B4B0-B70E232A9025}" presName="wedgeRectCallout1" presStyleLbl="node1" presStyleIdx="0" presStyleCnt="1" custScaleX="120693" custLinFactNeighborX="2261" custLinFactNeighborY="47904">
        <dgm:presLayoutVars>
          <dgm:bulletEnabled val="1"/>
        </dgm:presLayoutVars>
      </dgm:prSet>
      <dgm:spPr/>
      <dgm:t>
        <a:bodyPr/>
        <a:lstStyle/>
        <a:p>
          <a:endParaRPr lang="en-US"/>
        </a:p>
      </dgm:t>
    </dgm:pt>
  </dgm:ptLst>
  <dgm:cxnLst>
    <dgm:cxn modelId="{23726497-6827-4B1A-8C9A-84EDD91354E2}" srcId="{CD2ADFC3-8E9C-4816-9EC1-81300FB7A2BE}" destId="{73994342-0122-4EC1-B4B0-B70E232A9025}" srcOrd="0" destOrd="0" parTransId="{41A4894A-AECB-4236-93DA-35A37B5E497B}" sibTransId="{ABA16C33-056A-4480-8E15-6F224FFB645A}"/>
    <dgm:cxn modelId="{6818B59D-0C4E-EC45-A4C4-464D167E748C}" type="presOf" srcId="{CD2ADFC3-8E9C-4816-9EC1-81300FB7A2BE}" destId="{6C41E04A-A75F-4335-9C7C-3D462C3EDE25}" srcOrd="0" destOrd="0" presId="urn:microsoft.com/office/officeart/2008/layout/BendingPictureCaptionList"/>
    <dgm:cxn modelId="{F9660B14-39F2-D048-9B25-E4708683C813}" type="presOf" srcId="{73994342-0122-4EC1-B4B0-B70E232A9025}" destId="{F2B3BD8D-384C-4F65-965B-44CC47541E07}" srcOrd="0" destOrd="0" presId="urn:microsoft.com/office/officeart/2008/layout/BendingPictureCaptionList"/>
    <dgm:cxn modelId="{D3611130-F7EE-354A-9D76-104AF7308569}" type="presParOf" srcId="{6C41E04A-A75F-4335-9C7C-3D462C3EDE25}" destId="{E53CE51B-939C-4569-B047-91927AFC5366}" srcOrd="0" destOrd="0" presId="urn:microsoft.com/office/officeart/2008/layout/BendingPictureCaptionList"/>
    <dgm:cxn modelId="{A6CC947A-04F1-2947-8905-23B05887BDC0}" type="presParOf" srcId="{E53CE51B-939C-4569-B047-91927AFC5366}" destId="{C467CBFE-BD42-42F7-BDE3-52B90752CBF2}" srcOrd="0" destOrd="0" presId="urn:microsoft.com/office/officeart/2008/layout/BendingPictureCaptionList"/>
    <dgm:cxn modelId="{DDC509D0-9374-D241-BDA2-9E91D055A69D}" type="presParOf" srcId="{E53CE51B-939C-4569-B047-91927AFC5366}" destId="{F2B3BD8D-384C-4F65-965B-44CC47541E07}"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3BBFE-4C8B-44E1-BA00-3380244A48BB}"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44C925A0-9015-47E2-8F5A-DD85B5A17D1C}">
      <dgm:prSet phldrT="[Text]"/>
      <dgm:spPr/>
      <dgm:t>
        <a:bodyPr/>
        <a:lstStyle/>
        <a:p>
          <a:r>
            <a:rPr lang="en-US" b="1" dirty="0" err="1" smtClean="0">
              <a:solidFill>
                <a:schemeClr val="bg1"/>
              </a:solidFill>
            </a:rPr>
            <a:t>Honourable</a:t>
          </a:r>
          <a:r>
            <a:rPr lang="en-US" b="1" dirty="0" smtClean="0">
              <a:solidFill>
                <a:schemeClr val="bg1"/>
              </a:solidFill>
            </a:rPr>
            <a:t> Mr. Elvis </a:t>
          </a:r>
          <a:r>
            <a:rPr lang="en-US" b="1" dirty="0" err="1" smtClean="0">
              <a:solidFill>
                <a:schemeClr val="bg1"/>
              </a:solidFill>
            </a:rPr>
            <a:t>Afriya</a:t>
          </a:r>
          <a:r>
            <a:rPr lang="en-US" b="1" dirty="0" smtClean="0">
              <a:solidFill>
                <a:schemeClr val="bg1"/>
              </a:solidFill>
            </a:rPr>
            <a:t>, Minister of Sports and Youth Affairs, Ghana (front row ;c entre)</a:t>
          </a:r>
          <a:endParaRPr lang="en-US" b="1" dirty="0">
            <a:solidFill>
              <a:schemeClr val="bg1"/>
            </a:solidFill>
          </a:endParaRPr>
        </a:p>
      </dgm:t>
    </dgm:pt>
    <dgm:pt modelId="{D7AFCF8A-CD01-4C62-AFD5-905C7B4A9121}" type="parTrans" cxnId="{ACE2F6EC-C47F-4237-96AD-2E0806C500FB}">
      <dgm:prSet/>
      <dgm:spPr/>
      <dgm:t>
        <a:bodyPr/>
        <a:lstStyle/>
        <a:p>
          <a:endParaRPr lang="en-US"/>
        </a:p>
      </dgm:t>
    </dgm:pt>
    <dgm:pt modelId="{16088E90-C16F-4CD4-A528-03BC36F57134}" type="sibTrans" cxnId="{ACE2F6EC-C47F-4237-96AD-2E0806C500FB}">
      <dgm:prSet/>
      <dgm:spPr/>
      <dgm:t>
        <a:bodyPr/>
        <a:lstStyle/>
        <a:p>
          <a:endParaRPr lang="en-US"/>
        </a:p>
      </dgm:t>
    </dgm:pt>
    <dgm:pt modelId="{099CFB17-6D1C-4A4C-B2C7-5CA96415E15E}" type="pres">
      <dgm:prSet presAssocID="{91D3BBFE-4C8B-44E1-BA00-3380244A48BB}" presName="Name0" presStyleCnt="0">
        <dgm:presLayoutVars>
          <dgm:dir/>
          <dgm:resizeHandles val="exact"/>
        </dgm:presLayoutVars>
      </dgm:prSet>
      <dgm:spPr/>
    </dgm:pt>
    <dgm:pt modelId="{ADC04847-DDF2-4D1D-9CF3-FBC5C54FFFEF}" type="pres">
      <dgm:prSet presAssocID="{44C925A0-9015-47E2-8F5A-DD85B5A17D1C}" presName="composite" presStyleCnt="0"/>
      <dgm:spPr/>
    </dgm:pt>
    <dgm:pt modelId="{93FCB9D2-EBA6-47BE-A012-CF23A393ED77}" type="pres">
      <dgm:prSet presAssocID="{44C925A0-9015-47E2-8F5A-DD85B5A17D1C}" presName="rect1" presStyleLbl="bgImgPlace1" presStyleIdx="0" presStyleCnt="1" custScaleX="113672" custScaleY="102085"/>
      <dgm:spPr>
        <a:blipFill rotWithShape="1">
          <a:blip xmlns:r="http://schemas.openxmlformats.org/officeDocument/2006/relationships" r:embed="rId1"/>
          <a:stretch>
            <a:fillRect/>
          </a:stretch>
        </a:blipFill>
      </dgm:spPr>
      <dgm:t>
        <a:bodyPr/>
        <a:lstStyle/>
        <a:p>
          <a:endParaRPr lang="en-US"/>
        </a:p>
      </dgm:t>
    </dgm:pt>
    <dgm:pt modelId="{B9863E4B-B4A3-4569-AD11-C1651D148C28}" type="pres">
      <dgm:prSet presAssocID="{44C925A0-9015-47E2-8F5A-DD85B5A17D1C}" presName="wedgeRectCallout1" presStyleLbl="node1" presStyleIdx="0" presStyleCnt="1" custScaleX="119772" custLinFactNeighborX="-1739" custLinFactNeighborY="30397">
        <dgm:presLayoutVars>
          <dgm:bulletEnabled val="1"/>
        </dgm:presLayoutVars>
      </dgm:prSet>
      <dgm:spPr/>
      <dgm:t>
        <a:bodyPr/>
        <a:lstStyle/>
        <a:p>
          <a:endParaRPr lang="en-US"/>
        </a:p>
      </dgm:t>
    </dgm:pt>
  </dgm:ptLst>
  <dgm:cxnLst>
    <dgm:cxn modelId="{A9E21389-DD6D-3445-AB31-40961370B022}" type="presOf" srcId="{44C925A0-9015-47E2-8F5A-DD85B5A17D1C}" destId="{B9863E4B-B4A3-4569-AD11-C1651D148C28}" srcOrd="0" destOrd="0" presId="urn:microsoft.com/office/officeart/2008/layout/BendingPictureCaptionList"/>
    <dgm:cxn modelId="{A41F53F1-F3D5-D54A-8E90-0BB07C93509F}" type="presOf" srcId="{91D3BBFE-4C8B-44E1-BA00-3380244A48BB}" destId="{099CFB17-6D1C-4A4C-B2C7-5CA96415E15E}" srcOrd="0" destOrd="0" presId="urn:microsoft.com/office/officeart/2008/layout/BendingPictureCaptionList"/>
    <dgm:cxn modelId="{ACE2F6EC-C47F-4237-96AD-2E0806C500FB}" srcId="{91D3BBFE-4C8B-44E1-BA00-3380244A48BB}" destId="{44C925A0-9015-47E2-8F5A-DD85B5A17D1C}" srcOrd="0" destOrd="0" parTransId="{D7AFCF8A-CD01-4C62-AFD5-905C7B4A9121}" sibTransId="{16088E90-C16F-4CD4-A528-03BC36F57134}"/>
    <dgm:cxn modelId="{7417ADAA-3F22-ED4F-96D7-E8062FEFF6C7}" type="presParOf" srcId="{099CFB17-6D1C-4A4C-B2C7-5CA96415E15E}" destId="{ADC04847-DDF2-4D1D-9CF3-FBC5C54FFFEF}" srcOrd="0" destOrd="0" presId="urn:microsoft.com/office/officeart/2008/layout/BendingPictureCaptionList"/>
    <dgm:cxn modelId="{C0C01976-445C-8B4C-885F-B251CC15571A}" type="presParOf" srcId="{ADC04847-DDF2-4D1D-9CF3-FBC5C54FFFEF}" destId="{93FCB9D2-EBA6-47BE-A012-CF23A393ED77}" srcOrd="0" destOrd="0" presId="urn:microsoft.com/office/officeart/2008/layout/BendingPictureCaptionList"/>
    <dgm:cxn modelId="{B6CC40FA-854F-B943-A72A-766D5B2994AF}" type="presParOf" srcId="{ADC04847-DDF2-4D1D-9CF3-FBC5C54FFFEF}" destId="{B9863E4B-B4A3-4569-AD11-C1651D148C28}" srcOrd="1" destOrd="0" presId="urn:microsoft.com/office/officeart/2008/layout/BendingPictureCap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86BDEB-ABBC-47B7-9924-E065A16AD2D0}"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79C039E6-0D58-437A-84F8-24A4C555DCBD}">
      <dgm:prSet phldrT="[Text]"/>
      <dgm:spPr/>
      <dgm:t>
        <a:bodyPr/>
        <a:lstStyle/>
        <a:p>
          <a:r>
            <a:rPr lang="pt-BR" b="1" dirty="0" smtClean="0"/>
            <a:t>Honourable Mr.Fernando Lasama De Araujo,Vice Prime Minister, Timor Leste</a:t>
          </a:r>
          <a:endParaRPr lang="en-US" b="1" dirty="0"/>
        </a:p>
      </dgm:t>
    </dgm:pt>
    <dgm:pt modelId="{02364550-6C09-4EDD-B260-DE3011D5EE9F}" type="parTrans" cxnId="{B1B733F2-4985-466B-8F7F-9DEA6498B393}">
      <dgm:prSet/>
      <dgm:spPr/>
      <dgm:t>
        <a:bodyPr/>
        <a:lstStyle/>
        <a:p>
          <a:endParaRPr lang="en-US"/>
        </a:p>
      </dgm:t>
    </dgm:pt>
    <dgm:pt modelId="{706512A1-0002-4B0D-A250-131A3C76ADA1}" type="sibTrans" cxnId="{B1B733F2-4985-466B-8F7F-9DEA6498B393}">
      <dgm:prSet/>
      <dgm:spPr/>
      <dgm:t>
        <a:bodyPr/>
        <a:lstStyle/>
        <a:p>
          <a:endParaRPr lang="en-US"/>
        </a:p>
      </dgm:t>
    </dgm:pt>
    <dgm:pt modelId="{8189E3E7-0BC9-46B5-9DBF-5D51FCCE4719}" type="pres">
      <dgm:prSet presAssocID="{1486BDEB-ABBC-47B7-9924-E065A16AD2D0}" presName="Name0" presStyleCnt="0">
        <dgm:presLayoutVars>
          <dgm:dir/>
          <dgm:resizeHandles val="exact"/>
        </dgm:presLayoutVars>
      </dgm:prSet>
      <dgm:spPr/>
    </dgm:pt>
    <dgm:pt modelId="{F6F48C23-3CD3-4B49-9D5A-46B3E5C429A7}" type="pres">
      <dgm:prSet presAssocID="{79C039E6-0D58-437A-84F8-24A4C555DCBD}" presName="composite" presStyleCnt="0"/>
      <dgm:spPr/>
    </dgm:pt>
    <dgm:pt modelId="{42F2085A-9D21-4C48-804E-01D8A78720AD}" type="pres">
      <dgm:prSet presAssocID="{79C039E6-0D58-437A-84F8-24A4C555DCBD}" presName="rect1" presStyleLbl="bgImgPlace1" presStyleIdx="0" presStyleCnt="1" custScaleX="128892" custScaleY="121598" custLinFactX="-27811" custLinFactY="57144" custLinFactNeighborX="-100000"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AC2E9D68-BA49-4833-AA64-26E01F475F6A}" type="pres">
      <dgm:prSet presAssocID="{79C039E6-0D58-437A-84F8-24A4C555DCBD}" presName="wedgeRectCallout1" presStyleLbl="node1" presStyleIdx="0" presStyleCnt="1" custLinFactNeighborX="3855" custLinFactNeighborY="22057">
        <dgm:presLayoutVars>
          <dgm:bulletEnabled val="1"/>
        </dgm:presLayoutVars>
      </dgm:prSet>
      <dgm:spPr/>
      <dgm:t>
        <a:bodyPr/>
        <a:lstStyle/>
        <a:p>
          <a:endParaRPr lang="en-US"/>
        </a:p>
      </dgm:t>
    </dgm:pt>
  </dgm:ptLst>
  <dgm:cxnLst>
    <dgm:cxn modelId="{742457AB-318F-104E-85C9-CD7F2A2AFA29}" type="presOf" srcId="{79C039E6-0D58-437A-84F8-24A4C555DCBD}" destId="{AC2E9D68-BA49-4833-AA64-26E01F475F6A}" srcOrd="0" destOrd="0" presId="urn:microsoft.com/office/officeart/2008/layout/BendingPictureCaptionList"/>
    <dgm:cxn modelId="{B1B733F2-4985-466B-8F7F-9DEA6498B393}" srcId="{1486BDEB-ABBC-47B7-9924-E065A16AD2D0}" destId="{79C039E6-0D58-437A-84F8-24A4C555DCBD}" srcOrd="0" destOrd="0" parTransId="{02364550-6C09-4EDD-B260-DE3011D5EE9F}" sibTransId="{706512A1-0002-4B0D-A250-131A3C76ADA1}"/>
    <dgm:cxn modelId="{5CE3096A-0536-AE40-8ABD-16AB307D0C3F}" type="presOf" srcId="{1486BDEB-ABBC-47B7-9924-E065A16AD2D0}" destId="{8189E3E7-0BC9-46B5-9DBF-5D51FCCE4719}" srcOrd="0" destOrd="0" presId="urn:microsoft.com/office/officeart/2008/layout/BendingPictureCaptionList"/>
    <dgm:cxn modelId="{FB732764-791D-DF40-93BA-54D8A0A63D14}" type="presParOf" srcId="{8189E3E7-0BC9-46B5-9DBF-5D51FCCE4719}" destId="{F6F48C23-3CD3-4B49-9D5A-46B3E5C429A7}" srcOrd="0" destOrd="0" presId="urn:microsoft.com/office/officeart/2008/layout/BendingPictureCaptionList"/>
    <dgm:cxn modelId="{92E8D60D-335B-FB4E-AD8F-AE606A07F8D5}" type="presParOf" srcId="{F6F48C23-3CD3-4B49-9D5A-46B3E5C429A7}" destId="{42F2085A-9D21-4C48-804E-01D8A78720AD}" srcOrd="0" destOrd="0" presId="urn:microsoft.com/office/officeart/2008/layout/BendingPictureCaptionList"/>
    <dgm:cxn modelId="{2B22C1F5-A7AC-FD4D-8E81-F34DC0027FCB}" type="presParOf" srcId="{F6F48C23-3CD3-4B49-9D5A-46B3E5C429A7}" destId="{AC2E9D68-BA49-4833-AA64-26E01F475F6A}" srcOrd="1" destOrd="0" presId="urn:microsoft.com/office/officeart/2008/layout/BendingPictureCaption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EE8512-440C-40E8-A05C-0E693C425E9F}"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EA164C79-8E5A-42D5-8E35-6CA4CA3779A8}">
      <dgm:prSet phldrT="[Text]"/>
      <dgm:spPr/>
      <dgm:t>
        <a:bodyPr/>
        <a:lstStyle/>
        <a:p>
          <a:r>
            <a:rPr lang="en-US" dirty="0" err="1" smtClean="0"/>
            <a:t>Honourable</a:t>
          </a:r>
          <a:r>
            <a:rPr lang="en-US" dirty="0" smtClean="0"/>
            <a:t> Mr. Roger </a:t>
          </a:r>
          <a:r>
            <a:rPr lang="en-US" dirty="0" err="1" smtClean="0"/>
            <a:t>Kolo,Prime</a:t>
          </a:r>
          <a:r>
            <a:rPr lang="en-US" dirty="0" smtClean="0"/>
            <a:t> Minister of Madagascar(on right)</a:t>
          </a:r>
          <a:endParaRPr lang="en-US" dirty="0"/>
        </a:p>
      </dgm:t>
    </dgm:pt>
    <dgm:pt modelId="{8501417F-12F4-434C-8BBB-CC19B57C9AB1}" type="parTrans" cxnId="{A44D2719-8824-4264-B12C-B6E6D9295CFB}">
      <dgm:prSet/>
      <dgm:spPr/>
      <dgm:t>
        <a:bodyPr/>
        <a:lstStyle/>
        <a:p>
          <a:endParaRPr lang="en-US"/>
        </a:p>
      </dgm:t>
    </dgm:pt>
    <dgm:pt modelId="{8FB0257D-DF42-43AF-925A-4667AF2378C1}" type="sibTrans" cxnId="{A44D2719-8824-4264-B12C-B6E6D9295CFB}">
      <dgm:prSet/>
      <dgm:spPr/>
      <dgm:t>
        <a:bodyPr/>
        <a:lstStyle/>
        <a:p>
          <a:endParaRPr lang="en-US"/>
        </a:p>
      </dgm:t>
    </dgm:pt>
    <dgm:pt modelId="{85B9C1CF-4600-48FB-B409-42B0FE946970}" type="pres">
      <dgm:prSet presAssocID="{7DEE8512-440C-40E8-A05C-0E693C425E9F}" presName="Name0" presStyleCnt="0">
        <dgm:presLayoutVars>
          <dgm:dir/>
          <dgm:resizeHandles val="exact"/>
        </dgm:presLayoutVars>
      </dgm:prSet>
      <dgm:spPr/>
    </dgm:pt>
    <dgm:pt modelId="{BB5F4266-FCC9-49C2-8FB5-66B47169CF2F}" type="pres">
      <dgm:prSet presAssocID="{EA164C79-8E5A-42D5-8E35-6CA4CA3779A8}" presName="composite" presStyleCnt="0"/>
      <dgm:spPr/>
    </dgm:pt>
    <dgm:pt modelId="{54C65B2E-E4F4-4A98-9984-A251F203B5B5}" type="pres">
      <dgm:prSet presAssocID="{EA164C79-8E5A-42D5-8E35-6CA4CA3779A8}" presName="rect1" presStyleLbl="bgImgPlace1" presStyleIdx="0" presStyleCnt="1" custScaleY="164544" custLinFactNeighborX="-3636" custLinFactNeighborY="-27853"/>
      <dgm:spPr>
        <a:blipFill dpi="0" rotWithShape="1">
          <a:blip xmlns:r="http://schemas.openxmlformats.org/officeDocument/2006/relationships">
            <a:extLst>
              <a:ext uri="{28A0092B-C50C-407E-A947-70E740481C1C}">
                <a14:useLocalDpi xmlns:a14="http://schemas.microsoft.com/office/drawing/2010/main" val="0"/>
              </a:ext>
            </a:extLst>
          </a:blip>
          <a:srcRect/>
          <a:stretch>
            <a:fillRect l="5154" t="-19589" r="5154" b="-19589"/>
          </a:stretch>
        </a:blipFill>
      </dgm:spPr>
    </dgm:pt>
    <dgm:pt modelId="{BD51E69B-B655-4B24-B78F-100BCA6D2178}" type="pres">
      <dgm:prSet presAssocID="{EA164C79-8E5A-42D5-8E35-6CA4CA3779A8}" presName="wedgeRectCallout1" presStyleLbl="node1" presStyleIdx="0" presStyleCnt="1" custScaleX="90291" custScaleY="112103" custLinFactNeighborX="2995" custLinFactNeighborY="86684">
        <dgm:presLayoutVars>
          <dgm:bulletEnabled val="1"/>
        </dgm:presLayoutVars>
      </dgm:prSet>
      <dgm:spPr/>
      <dgm:t>
        <a:bodyPr/>
        <a:lstStyle/>
        <a:p>
          <a:endParaRPr lang="en-US"/>
        </a:p>
      </dgm:t>
    </dgm:pt>
  </dgm:ptLst>
  <dgm:cxnLst>
    <dgm:cxn modelId="{9DC33EF9-7B61-AD47-84D7-38715FA4337C}" type="presOf" srcId="{EA164C79-8E5A-42D5-8E35-6CA4CA3779A8}" destId="{BD51E69B-B655-4B24-B78F-100BCA6D2178}" srcOrd="0" destOrd="0" presId="urn:microsoft.com/office/officeart/2008/layout/BendingPictureCaptionList"/>
    <dgm:cxn modelId="{A44D2719-8824-4264-B12C-B6E6D9295CFB}" srcId="{7DEE8512-440C-40E8-A05C-0E693C425E9F}" destId="{EA164C79-8E5A-42D5-8E35-6CA4CA3779A8}" srcOrd="0" destOrd="0" parTransId="{8501417F-12F4-434C-8BBB-CC19B57C9AB1}" sibTransId="{8FB0257D-DF42-43AF-925A-4667AF2378C1}"/>
    <dgm:cxn modelId="{BDBA83FA-E572-6D4B-8BBE-235428CB4925}" type="presOf" srcId="{7DEE8512-440C-40E8-A05C-0E693C425E9F}" destId="{85B9C1CF-4600-48FB-B409-42B0FE946970}" srcOrd="0" destOrd="0" presId="urn:microsoft.com/office/officeart/2008/layout/BendingPictureCaptionList"/>
    <dgm:cxn modelId="{21DB3856-75D0-0E4F-BE90-526D93ABF266}" type="presParOf" srcId="{85B9C1CF-4600-48FB-B409-42B0FE946970}" destId="{BB5F4266-FCC9-49C2-8FB5-66B47169CF2F}" srcOrd="0" destOrd="0" presId="urn:microsoft.com/office/officeart/2008/layout/BendingPictureCaptionList"/>
    <dgm:cxn modelId="{64BA9324-2E03-454A-B39D-1B767132BFFC}" type="presParOf" srcId="{BB5F4266-FCC9-49C2-8FB5-66B47169CF2F}" destId="{54C65B2E-E4F4-4A98-9984-A251F203B5B5}" srcOrd="0" destOrd="0" presId="urn:microsoft.com/office/officeart/2008/layout/BendingPictureCaptionList"/>
    <dgm:cxn modelId="{056BFA27-FBE5-204A-A493-8F5A57EA8C7B}" type="presParOf" srcId="{BB5F4266-FCC9-49C2-8FB5-66B47169CF2F}" destId="{BD51E69B-B655-4B24-B78F-100BCA6D2178}" srcOrd="1" destOrd="0" presId="urn:microsoft.com/office/officeart/2008/layout/BendingPictureCaption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72A87-9B83-4FFA-9586-3D13FF4AA657}" type="datetimeFigureOut">
              <a:rPr lang="en-IN" smtClean="0"/>
              <a:t>09-06-2015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0A2E7-958B-47D1-8C93-3FD897B77FD5}" type="slidenum">
              <a:rPr lang="en-IN" smtClean="0"/>
              <a:t>‹#›</a:t>
            </a:fld>
            <a:endParaRPr lang="en-IN"/>
          </a:p>
        </p:txBody>
      </p:sp>
    </p:spTree>
    <p:extLst>
      <p:ext uri="{BB962C8B-B14F-4D97-AF65-F5344CB8AC3E}">
        <p14:creationId xmlns:p14="http://schemas.microsoft.com/office/powerpoint/2010/main" val="180581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220A2E7-958B-47D1-8C93-3FD897B77FD5}" type="slidenum">
              <a:rPr lang="en-IN" smtClean="0"/>
              <a:t>5</a:t>
            </a:fld>
            <a:endParaRPr lang="en-IN"/>
          </a:p>
        </p:txBody>
      </p:sp>
    </p:spTree>
    <p:extLst>
      <p:ext uri="{BB962C8B-B14F-4D97-AF65-F5344CB8AC3E}">
        <p14:creationId xmlns:p14="http://schemas.microsoft.com/office/powerpoint/2010/main" val="392066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220A2E7-958B-47D1-8C93-3FD897B77FD5}" type="slidenum">
              <a:rPr lang="en-IN" smtClean="0"/>
              <a:t>7</a:t>
            </a:fld>
            <a:endParaRPr lang="en-IN"/>
          </a:p>
        </p:txBody>
      </p:sp>
    </p:spTree>
    <p:extLst>
      <p:ext uri="{BB962C8B-B14F-4D97-AF65-F5344CB8AC3E}">
        <p14:creationId xmlns:p14="http://schemas.microsoft.com/office/powerpoint/2010/main" val="19103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220A2E7-958B-47D1-8C93-3FD897B77FD5}" type="slidenum">
              <a:rPr lang="en-IN" smtClean="0"/>
              <a:t>8</a:t>
            </a:fld>
            <a:endParaRPr lang="en-IN"/>
          </a:p>
        </p:txBody>
      </p:sp>
    </p:spTree>
    <p:extLst>
      <p:ext uri="{BB962C8B-B14F-4D97-AF65-F5344CB8AC3E}">
        <p14:creationId xmlns:p14="http://schemas.microsoft.com/office/powerpoint/2010/main" val="341014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0A2E7-958B-47D1-8C93-3FD897B77FD5}" type="slidenum">
              <a:rPr lang="en-IN" smtClean="0"/>
              <a:t>15</a:t>
            </a:fld>
            <a:endParaRPr lang="en-IN"/>
          </a:p>
        </p:txBody>
      </p:sp>
    </p:spTree>
    <p:extLst>
      <p:ext uri="{BB962C8B-B14F-4D97-AF65-F5344CB8AC3E}">
        <p14:creationId xmlns:p14="http://schemas.microsoft.com/office/powerpoint/2010/main" val="267322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243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1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70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84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788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638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96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359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3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42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38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6/9/2015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6/9/2015</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BF6F33-9D00-49E2-8269-3AD2A3CA7194}" type="datetimeFigureOut">
              <a:rPr lang="en-US" smtClean="0">
                <a:solidFill>
                  <a:prstClr val="black">
                    <a:tint val="75000"/>
                  </a:prstClr>
                </a:solidFill>
              </a:rPr>
              <a:pPr/>
              <a:t>6/9/2015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D99C2B-BFA3-47CB-B649-B73606A273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9657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image" Target="../media/image9.jpe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331787"/>
            <a:ext cx="8228013" cy="1513055"/>
          </a:xfrm>
        </p:spPr>
        <p:txBody>
          <a:bodyPr/>
          <a:lstStyle/>
          <a:p>
            <a:r>
              <a:rPr lang="en-IN" sz="3600" dirty="0"/>
              <a:t>Challenges of Nation-wide Scaling up and Sustainability</a:t>
            </a:r>
            <a:endParaRPr lang="en-US" sz="3600" dirty="0"/>
          </a:p>
        </p:txBody>
      </p:sp>
      <p:sp>
        <p:nvSpPr>
          <p:cNvPr id="3" name="Subtitle 2"/>
          <p:cNvSpPr>
            <a:spLocks noGrp="1"/>
          </p:cNvSpPr>
          <p:nvPr>
            <p:ph type="subTitle" idx="1"/>
          </p:nvPr>
        </p:nvSpPr>
        <p:spPr>
          <a:xfrm>
            <a:off x="457199" y="2882836"/>
            <a:ext cx="8414086" cy="2860238"/>
          </a:xfrm>
        </p:spPr>
        <p:txBody>
          <a:bodyPr>
            <a:normAutofit fontScale="92500" lnSpcReduction="10000"/>
          </a:bodyPr>
          <a:lstStyle/>
          <a:p>
            <a:r>
              <a:rPr lang="en-US" sz="2800" dirty="0" smtClean="0"/>
              <a:t>Dr</a:t>
            </a:r>
            <a:r>
              <a:rPr lang="en-US" sz="2800" dirty="0" smtClean="0"/>
              <a:t>. Kamal Kar</a:t>
            </a:r>
          </a:p>
          <a:p>
            <a:r>
              <a:rPr lang="en-US" sz="2000" dirty="0" smtClean="0"/>
              <a:t>Chairman CLTS Foundation </a:t>
            </a:r>
            <a:endParaRPr lang="en-US" sz="2000" dirty="0" smtClean="0"/>
          </a:p>
          <a:p>
            <a:endParaRPr lang="en-US" sz="2800" dirty="0" smtClean="0">
              <a:solidFill>
                <a:srgbClr val="FF6600"/>
              </a:solidFill>
            </a:endParaRPr>
          </a:p>
          <a:p>
            <a:endParaRPr lang="en-US" sz="2800" dirty="0" smtClean="0"/>
          </a:p>
          <a:p>
            <a:r>
              <a:rPr lang="en-US" sz="2800" dirty="0" smtClean="0"/>
              <a:t>Institute of Development Studies</a:t>
            </a:r>
          </a:p>
          <a:p>
            <a:r>
              <a:rPr lang="en-US" sz="2800" dirty="0" smtClean="0"/>
              <a:t>Brighton, UK</a:t>
            </a:r>
          </a:p>
          <a:p>
            <a:r>
              <a:rPr lang="en-US" sz="2800" dirty="0" smtClean="0"/>
              <a:t>June 11</a:t>
            </a:r>
            <a:r>
              <a:rPr lang="en-US" sz="2800" baseline="30000" dirty="0" smtClean="0"/>
              <a:t>th</a:t>
            </a:r>
            <a:r>
              <a:rPr lang="en-US" sz="2800" dirty="0" smtClean="0"/>
              <a:t>, 2015 </a:t>
            </a:r>
            <a:endParaRPr lang="en-US" sz="2800" dirty="0" smtClean="0"/>
          </a:p>
          <a:p>
            <a:endParaRPr lang="en-US" sz="2800" dirty="0">
              <a:solidFill>
                <a:srgbClr val="FF6600"/>
              </a:solidFill>
            </a:endParaRPr>
          </a:p>
        </p:txBody>
      </p:sp>
    </p:spTree>
    <p:extLst>
      <p:ext uri="{BB962C8B-B14F-4D97-AF65-F5344CB8AC3E}">
        <p14:creationId xmlns:p14="http://schemas.microsoft.com/office/powerpoint/2010/main" val="3447982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white"/>
                </a:solidFill>
              </a:rPr>
              <a:t>Innovative scaling up strategies</a:t>
            </a:r>
            <a:endParaRPr lang="en-US" sz="4000" dirty="0"/>
          </a:p>
        </p:txBody>
      </p:sp>
      <p:sp>
        <p:nvSpPr>
          <p:cNvPr id="3" name="Content Placeholder 2"/>
          <p:cNvSpPr>
            <a:spLocks noGrp="1"/>
          </p:cNvSpPr>
          <p:nvPr>
            <p:ph idx="1"/>
          </p:nvPr>
        </p:nvSpPr>
        <p:spPr/>
        <p:txBody>
          <a:bodyPr>
            <a:normAutofit/>
          </a:bodyPr>
          <a:lstStyle/>
          <a:p>
            <a:r>
              <a:rPr lang="en-US" sz="2400" b="1" dirty="0"/>
              <a:t>Establishing appropriate enabling environment helped in converging the efforts of multiple actors towards realizing the national goal rather than disconnected and piecemeal success on CLTS</a:t>
            </a:r>
          </a:p>
          <a:p>
            <a:endParaRPr lang="en-US" sz="2400" b="1" dirty="0"/>
          </a:p>
        </p:txBody>
      </p:sp>
    </p:spTree>
    <p:extLst>
      <p:ext uri="{BB962C8B-B14F-4D97-AF65-F5344CB8AC3E}">
        <p14:creationId xmlns:p14="http://schemas.microsoft.com/office/powerpoint/2010/main" val="338489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0"/>
            <a:ext cx="8229600" cy="1301771"/>
          </a:xfrm>
        </p:spPr>
        <p:txBody>
          <a:bodyPr/>
          <a:lstStyle/>
          <a:p>
            <a:r>
              <a:rPr lang="en-US" sz="4000" dirty="0">
                <a:solidFill>
                  <a:prstClr val="white"/>
                </a:solidFill>
              </a:rPr>
              <a:t>Innovative scaling up strategies</a:t>
            </a:r>
            <a:endParaRPr lang="en-IN" sz="4000" dirty="0"/>
          </a:p>
        </p:txBody>
      </p:sp>
      <p:sp>
        <p:nvSpPr>
          <p:cNvPr id="3" name="Content Placeholder 2"/>
          <p:cNvSpPr>
            <a:spLocks noGrp="1"/>
          </p:cNvSpPr>
          <p:nvPr>
            <p:ph idx="1"/>
          </p:nvPr>
        </p:nvSpPr>
        <p:spPr>
          <a:xfrm>
            <a:off x="457200" y="2518348"/>
            <a:ext cx="8229599" cy="4108985"/>
          </a:xfrm>
        </p:spPr>
        <p:txBody>
          <a:bodyPr>
            <a:noAutofit/>
          </a:bodyPr>
          <a:lstStyle/>
          <a:p>
            <a:pPr lvl="1">
              <a:buClr>
                <a:srgbClr val="80B606">
                  <a:lumMod val="60000"/>
                  <a:lumOff val="40000"/>
                </a:srgbClr>
              </a:buClr>
            </a:pPr>
            <a:r>
              <a:rPr lang="en-US" sz="2400" b="1" dirty="0">
                <a:solidFill>
                  <a:prstClr val="black">
                    <a:lumMod val="65000"/>
                    <a:lumOff val="35000"/>
                  </a:prstClr>
                </a:solidFill>
              </a:rPr>
              <a:t>Need for abolishing the practice of OD is being stressed by set of new champions emerged at the highest levels of national political leadership ( President, Prime Minister of Madagascar, Timor Leste, Kiribati, Ministers of Ghana, Cote De Ivory, Malawi, Kenya, etc.) </a:t>
            </a:r>
          </a:p>
          <a:p>
            <a:r>
              <a:rPr lang="en-IN" sz="2400" b="1" dirty="0" smtClean="0"/>
              <a:t>Established organic scaling-up mechanisms</a:t>
            </a:r>
          </a:p>
          <a:p>
            <a:pPr lvl="1"/>
            <a:r>
              <a:rPr lang="en-IN" sz="2400" b="1" dirty="0" smtClean="0"/>
              <a:t>Widening network with Natural leaders and Community Consultants</a:t>
            </a:r>
          </a:p>
        </p:txBody>
      </p:sp>
    </p:spTree>
    <p:extLst>
      <p:ext uri="{BB962C8B-B14F-4D97-AF65-F5344CB8AC3E}">
        <p14:creationId xmlns:p14="http://schemas.microsoft.com/office/powerpoint/2010/main" val="3878938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white"/>
                </a:solidFill>
              </a:rPr>
              <a:t>Innovative scaling up strategies</a:t>
            </a:r>
            <a:endParaRPr lang="en-US" sz="4000" dirty="0"/>
          </a:p>
        </p:txBody>
      </p:sp>
      <p:sp>
        <p:nvSpPr>
          <p:cNvPr id="3" name="Content Placeholder 2"/>
          <p:cNvSpPr>
            <a:spLocks noGrp="1"/>
          </p:cNvSpPr>
          <p:nvPr>
            <p:ph idx="1"/>
          </p:nvPr>
        </p:nvSpPr>
        <p:spPr/>
        <p:txBody>
          <a:bodyPr>
            <a:normAutofit/>
          </a:bodyPr>
          <a:lstStyle/>
          <a:p>
            <a:r>
              <a:rPr lang="en-IN" sz="2800" b="1" dirty="0" smtClean="0"/>
              <a:t>Innovative funding </a:t>
            </a:r>
            <a:r>
              <a:rPr lang="en-IN" sz="2800" b="1" dirty="0"/>
              <a:t>mechanisms</a:t>
            </a:r>
          </a:p>
          <a:p>
            <a:r>
              <a:rPr lang="en-IN" sz="2800" b="1" dirty="0" smtClean="0"/>
              <a:t>Emergence </a:t>
            </a:r>
            <a:r>
              <a:rPr lang="en-IN" sz="2800" b="1" dirty="0"/>
              <a:t>of new </a:t>
            </a:r>
            <a:r>
              <a:rPr lang="en-IN" sz="2800" b="1" dirty="0" smtClean="0"/>
              <a:t>financing mechanisms </a:t>
            </a:r>
            <a:r>
              <a:rPr lang="en-IN" sz="2800" b="1" dirty="0"/>
              <a:t>like GSF </a:t>
            </a:r>
            <a:endParaRPr lang="en-US" sz="2800" dirty="0"/>
          </a:p>
        </p:txBody>
      </p:sp>
    </p:spTree>
    <p:extLst>
      <p:ext uri="{BB962C8B-B14F-4D97-AF65-F5344CB8AC3E}">
        <p14:creationId xmlns:p14="http://schemas.microsoft.com/office/powerpoint/2010/main" val="414879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33693" y="153743"/>
            <a:ext cx="2615835" cy="3664131"/>
          </a:xfrm>
          <a:prstGeom prst="ellipse">
            <a:avLst/>
          </a:prstGeom>
          <a:gradFill>
            <a:gsLst>
              <a:gs pos="0">
                <a:schemeClr val="accent1">
                  <a:lumMod val="5000"/>
                  <a:lumOff val="95000"/>
                </a:schemeClr>
              </a:gs>
              <a:gs pos="69000">
                <a:schemeClr val="accent2">
                  <a:lumMod val="40000"/>
                  <a:lumOff val="60000"/>
                </a:schemeClr>
              </a:gs>
              <a:gs pos="62000">
                <a:schemeClr val="accent2">
                  <a:lumMod val="40000"/>
                  <a:lumOff val="60000"/>
                </a:schemeClr>
              </a:gs>
              <a:gs pos="100000">
                <a:schemeClr val="accent2">
                  <a:lumMod val="40000"/>
                  <a:lumOff val="60000"/>
                </a:schemeClr>
              </a:gs>
            </a:gsLst>
            <a:lin ang="5400000" scaled="1"/>
          </a:gradFill>
          <a:effectLst>
            <a:glow rad="101600">
              <a:schemeClr val="tx1">
                <a:lumMod val="75000"/>
                <a:lumOff val="25000"/>
                <a:alpha val="6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5">
                    <a:lumMod val="50000"/>
                  </a:schemeClr>
                </a:solidFill>
                <a:effectLst>
                  <a:outerShdw blurRad="38100" dist="38100" dir="2700000" algn="tl">
                    <a:srgbClr val="000000">
                      <a:alpha val="43137"/>
                    </a:srgbClr>
                  </a:outerShdw>
                </a:effectLst>
                <a:latin typeface="Garamond" panose="02020404030301010803" pitchFamily="18" charset="0"/>
              </a:rPr>
              <a:t>Attitude and Behavior Change </a:t>
            </a:r>
            <a:endParaRPr lang="en-US" sz="4000" b="1" dirty="0">
              <a:solidFill>
                <a:schemeClr val="accent5">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5" name="Oval 4"/>
          <p:cNvSpPr/>
          <p:nvPr/>
        </p:nvSpPr>
        <p:spPr>
          <a:xfrm>
            <a:off x="4151349" y="3119537"/>
            <a:ext cx="2845977" cy="347797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01600">
              <a:schemeClr val="tx1">
                <a:lumMod val="75000"/>
                <a:lumOff val="25000"/>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effectLst>
                  <a:outerShdw blurRad="38100" dist="38100" dir="2700000" algn="tl">
                    <a:srgbClr val="000000">
                      <a:alpha val="43137"/>
                    </a:srgbClr>
                  </a:outerShdw>
                </a:effectLst>
                <a:latin typeface="Garamond" panose="02020404030301010803" pitchFamily="18" charset="0"/>
              </a:rPr>
              <a:t>CLTS Tools and Techniques </a:t>
            </a:r>
            <a:endParaRPr lang="en-US" sz="4000" b="1" dirty="0">
              <a:solidFill>
                <a:srgbClr val="C00000"/>
              </a:solidFill>
              <a:effectLst>
                <a:outerShdw blurRad="38100" dist="38100" dir="2700000" algn="tl">
                  <a:srgbClr val="000000">
                    <a:alpha val="43137"/>
                  </a:srgbClr>
                </a:outerShdw>
              </a:effectLst>
              <a:latin typeface="Garamond" panose="02020404030301010803" pitchFamily="18" charset="0"/>
            </a:endParaRPr>
          </a:p>
        </p:txBody>
      </p:sp>
      <p:sp>
        <p:nvSpPr>
          <p:cNvPr id="6" name="Oval 5"/>
          <p:cNvSpPr/>
          <p:nvPr/>
        </p:nvSpPr>
        <p:spPr>
          <a:xfrm>
            <a:off x="1745186" y="3105665"/>
            <a:ext cx="2722475" cy="3505723"/>
          </a:xfrm>
          <a:prstGeom prst="ellipse">
            <a:avLst/>
          </a:prstGeom>
          <a:gradFill>
            <a:gsLst>
              <a:gs pos="0">
                <a:schemeClr val="accent1">
                  <a:lumMod val="5000"/>
                  <a:lumOff val="95000"/>
                </a:schemeClr>
              </a:gs>
              <a:gs pos="74000">
                <a:schemeClr val="accent4">
                  <a:lumMod val="40000"/>
                  <a:lumOff val="60000"/>
                </a:schemeClr>
              </a:gs>
              <a:gs pos="62000">
                <a:schemeClr val="accent4">
                  <a:lumMod val="40000"/>
                  <a:lumOff val="60000"/>
                </a:schemeClr>
              </a:gs>
              <a:gs pos="100000">
                <a:schemeClr val="accent4">
                  <a:lumMod val="40000"/>
                  <a:lumOff val="60000"/>
                </a:schemeClr>
              </a:gs>
            </a:gsLst>
            <a:lin ang="5400000" scaled="1"/>
          </a:gradFill>
          <a:effectLst>
            <a:glow rad="101600">
              <a:schemeClr val="tx1">
                <a:lumMod val="75000"/>
                <a:lumOff val="25000"/>
                <a:alpha val="6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Garamond" panose="02020404030301010803" pitchFamily="18" charset="0"/>
              </a:rPr>
              <a:t>Enabling Environment </a:t>
            </a:r>
            <a:endParaRPr lang="en-US" sz="3200"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endParaRPr>
          </a:p>
        </p:txBody>
      </p:sp>
      <p:sp>
        <p:nvSpPr>
          <p:cNvPr id="11" name="Rounded Rectangle 10"/>
          <p:cNvSpPr/>
          <p:nvPr/>
        </p:nvSpPr>
        <p:spPr>
          <a:xfrm>
            <a:off x="6191750" y="1854418"/>
            <a:ext cx="1433438" cy="566710"/>
          </a:xfrm>
          <a:prstGeom prst="roundRect">
            <a:avLst/>
          </a:prstGeom>
          <a:solidFill>
            <a:srgbClr val="835CD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Garamond" panose="02020404030301010803" pitchFamily="18" charset="0"/>
              </a:rPr>
              <a:t>Institutional</a:t>
            </a:r>
            <a:r>
              <a:rPr lang="en-US" sz="3200" b="1" dirty="0">
                <a:solidFill>
                  <a:schemeClr val="accent4"/>
                </a:solidFill>
                <a:latin typeface="Garamond" panose="02020404030301010803" pitchFamily="18" charset="0"/>
              </a:rPr>
              <a:t> </a:t>
            </a:r>
          </a:p>
        </p:txBody>
      </p:sp>
      <p:sp>
        <p:nvSpPr>
          <p:cNvPr id="19" name="Rounded Rectangle 18"/>
          <p:cNvSpPr/>
          <p:nvPr/>
        </p:nvSpPr>
        <p:spPr>
          <a:xfrm>
            <a:off x="1140957" y="992652"/>
            <a:ext cx="1397826" cy="858206"/>
          </a:xfrm>
          <a:prstGeom prst="roundRect">
            <a:avLst/>
          </a:prstGeom>
          <a:solidFill>
            <a:srgbClr val="835CD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Garamond" panose="02020404030301010803" pitchFamily="18" charset="0"/>
              </a:rPr>
              <a:t>Professional </a:t>
            </a:r>
          </a:p>
        </p:txBody>
      </p:sp>
      <p:sp>
        <p:nvSpPr>
          <p:cNvPr id="23" name="Rounded Rectangle 22"/>
          <p:cNvSpPr/>
          <p:nvPr/>
        </p:nvSpPr>
        <p:spPr>
          <a:xfrm>
            <a:off x="5914441" y="182771"/>
            <a:ext cx="1274766" cy="532763"/>
          </a:xfrm>
          <a:prstGeom prst="roundRect">
            <a:avLst/>
          </a:prstGeom>
          <a:solidFill>
            <a:srgbClr val="835CD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400" b="1" dirty="0" smtClean="0">
                <a:solidFill>
                  <a:srgbClr val="FFFFFF"/>
                </a:solidFill>
                <a:latin typeface="Garamond" panose="02020404030301010803" pitchFamily="18" charset="0"/>
              </a:rPr>
              <a:t>Personal</a:t>
            </a:r>
          </a:p>
          <a:p>
            <a:pPr algn="ctr"/>
            <a:endParaRPr lang="en-US" dirty="0"/>
          </a:p>
        </p:txBody>
      </p:sp>
      <p:sp>
        <p:nvSpPr>
          <p:cNvPr id="27" name="Right Arrow 26"/>
          <p:cNvSpPr/>
          <p:nvPr/>
        </p:nvSpPr>
        <p:spPr>
          <a:xfrm rot="960000">
            <a:off x="5392811" y="1921304"/>
            <a:ext cx="733806" cy="262034"/>
          </a:xfrm>
          <a:prstGeom prst="rightArrow">
            <a:avLst/>
          </a:prstGeom>
          <a:solidFill>
            <a:srgbClr val="D440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440000">
            <a:off x="5048606" y="455635"/>
            <a:ext cx="733806" cy="260416"/>
          </a:xfrm>
          <a:prstGeom prst="rightArrow">
            <a:avLst/>
          </a:prstGeom>
          <a:solidFill>
            <a:srgbClr val="D440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rot="840000">
            <a:off x="2560312" y="1484460"/>
            <a:ext cx="658116" cy="290491"/>
          </a:xfrm>
          <a:prstGeom prst="leftArrow">
            <a:avLst/>
          </a:prstGeom>
          <a:solidFill>
            <a:srgbClr val="D440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29672" y="5980175"/>
            <a:ext cx="733806" cy="26203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496575" y="4199305"/>
            <a:ext cx="733806" cy="26203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496575" y="4974835"/>
            <a:ext cx="733806" cy="26203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163907" y="3402811"/>
            <a:ext cx="733806" cy="26203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a:off x="6978622" y="3213172"/>
            <a:ext cx="1817016" cy="664281"/>
          </a:xfrm>
          <a:prstGeom prst="homePlate">
            <a:avLst/>
          </a:prstGeom>
          <a:effectLst>
            <a:softEdge rad="1270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latin typeface="Garamond" panose="02020404030301010803" pitchFamily="18" charset="0"/>
              </a:rPr>
              <a:t>Pre-triggering</a:t>
            </a:r>
            <a:endParaRPr lang="en-US" sz="24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sp>
        <p:nvSpPr>
          <p:cNvPr id="20" name="Pentagon 19"/>
          <p:cNvSpPr/>
          <p:nvPr/>
        </p:nvSpPr>
        <p:spPr>
          <a:xfrm>
            <a:off x="7333215" y="4041206"/>
            <a:ext cx="1800048" cy="664281"/>
          </a:xfrm>
          <a:prstGeom prst="homePlate">
            <a:avLst/>
          </a:prstGeom>
          <a:effectLst>
            <a:softEdge rad="1270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latin typeface="Garamond" panose="02020404030301010803" pitchFamily="18" charset="0"/>
              </a:rPr>
              <a:t>Triggering</a:t>
            </a:r>
            <a:endParaRPr lang="en-US" sz="24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sp>
        <p:nvSpPr>
          <p:cNvPr id="21" name="Pentagon 20"/>
          <p:cNvSpPr/>
          <p:nvPr/>
        </p:nvSpPr>
        <p:spPr>
          <a:xfrm>
            <a:off x="7333215" y="4853297"/>
            <a:ext cx="1800048" cy="664281"/>
          </a:xfrm>
          <a:prstGeom prst="homePlate">
            <a:avLst/>
          </a:prstGeom>
          <a:effectLst>
            <a:softEdge rad="1270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latin typeface="Garamond" panose="02020404030301010803" pitchFamily="18" charset="0"/>
              </a:rPr>
              <a:t>Post Triggering Follow-up</a:t>
            </a:r>
            <a:endParaRPr lang="en-US" sz="24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sp>
        <p:nvSpPr>
          <p:cNvPr id="22" name="Pentagon 21"/>
          <p:cNvSpPr/>
          <p:nvPr/>
        </p:nvSpPr>
        <p:spPr>
          <a:xfrm>
            <a:off x="6978621" y="5803903"/>
            <a:ext cx="1817017" cy="664281"/>
          </a:xfrm>
          <a:prstGeom prst="homePlate">
            <a:avLst/>
          </a:prstGeom>
          <a:effectLst>
            <a:softEdge rad="1270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latin typeface="Garamond" panose="02020404030301010803" pitchFamily="18" charset="0"/>
              </a:rPr>
              <a:t>Post ODF actions</a:t>
            </a:r>
            <a:endParaRPr lang="en-US" sz="24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sp>
        <p:nvSpPr>
          <p:cNvPr id="25" name="Left Arrow 24"/>
          <p:cNvSpPr/>
          <p:nvPr/>
        </p:nvSpPr>
        <p:spPr>
          <a:xfrm rot="-480000">
            <a:off x="1724187" y="5715491"/>
            <a:ext cx="607163" cy="29085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1495047" y="4638996"/>
            <a:ext cx="478751" cy="28371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960000">
            <a:off x="1738610" y="3346432"/>
            <a:ext cx="658116" cy="29049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318988" y="2700997"/>
            <a:ext cx="1385612" cy="755532"/>
          </a:xfrm>
          <a:prstGeom prst="round2DiagRect">
            <a:avLst/>
          </a:prstGeom>
          <a:solidFill>
            <a:schemeClr val="accent6">
              <a:lumMod val="60000"/>
              <a:lumOff val="40000"/>
            </a:schemeClr>
          </a:solidFill>
          <a:ln>
            <a:noFill/>
          </a:ln>
          <a:effectLst>
            <a:outerShdw blurRad="184150" dist="241300" dir="11520000" sx="110000" sy="110000" algn="ctr">
              <a:srgbClr val="000000">
                <a:alpha val="18000"/>
              </a:srgb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effectLst>
                  <a:outerShdw blurRad="38100" dist="38100" dir="2700000" algn="tl">
                    <a:srgbClr val="000000">
                      <a:alpha val="43137"/>
                    </a:srgbClr>
                  </a:outerShdw>
                </a:effectLst>
                <a:latin typeface="Garamond" panose="02020404030301010803" pitchFamily="18" charset="0"/>
              </a:rPr>
              <a:t>Policy Context</a:t>
            </a:r>
            <a:endParaRPr lang="en-US" sz="2400" b="1" dirty="0">
              <a:solidFill>
                <a:srgbClr val="002060"/>
              </a:solidFill>
              <a:effectLst>
                <a:outerShdw blurRad="38100" dist="38100" dir="2700000" algn="tl">
                  <a:srgbClr val="000000">
                    <a:alpha val="43137"/>
                  </a:srgbClr>
                </a:outerShdw>
              </a:effectLst>
              <a:latin typeface="Garamond" panose="02020404030301010803" pitchFamily="18" charset="0"/>
            </a:endParaRPr>
          </a:p>
        </p:txBody>
      </p:sp>
      <p:sp>
        <p:nvSpPr>
          <p:cNvPr id="31" name="Round Diagonal Corner Rectangle 30"/>
          <p:cNvSpPr/>
          <p:nvPr/>
        </p:nvSpPr>
        <p:spPr>
          <a:xfrm>
            <a:off x="0" y="4067022"/>
            <a:ext cx="1494735" cy="1012166"/>
          </a:xfrm>
          <a:prstGeom prst="round2DiagRect">
            <a:avLst/>
          </a:prstGeom>
          <a:solidFill>
            <a:schemeClr val="accent6">
              <a:lumMod val="60000"/>
              <a:lumOff val="40000"/>
            </a:schemeClr>
          </a:solidFill>
          <a:ln>
            <a:noFill/>
          </a:ln>
          <a:effectLst>
            <a:outerShdw blurRad="184150" dist="241300" dir="11520000" sx="110000" sy="110000" algn="ctr">
              <a:srgbClr val="000000">
                <a:alpha val="18000"/>
              </a:srgb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2060"/>
              </a:solidFill>
              <a:effectLst>
                <a:outerShdw blurRad="38100" dist="38100" dir="2700000" algn="tl">
                  <a:srgbClr val="000000">
                    <a:alpha val="43137"/>
                  </a:srgbClr>
                </a:outerShdw>
              </a:effectLst>
              <a:latin typeface="Garamond" panose="02020404030301010803" pitchFamily="18" charset="0"/>
            </a:endParaRPr>
          </a:p>
          <a:p>
            <a:pPr algn="ctr"/>
            <a:r>
              <a:rPr lang="en-US" sz="2000" b="1" dirty="0" smtClean="0">
                <a:solidFill>
                  <a:srgbClr val="002060"/>
                </a:solidFill>
                <a:effectLst>
                  <a:outerShdw blurRad="38100" dist="38100" dir="2700000" algn="tl">
                    <a:srgbClr val="000000">
                      <a:alpha val="43137"/>
                    </a:srgbClr>
                  </a:outerShdw>
                </a:effectLst>
                <a:latin typeface="Garamond" panose="02020404030301010803" pitchFamily="18" charset="0"/>
              </a:rPr>
              <a:t>Inter-Institutional Coordination</a:t>
            </a:r>
            <a:r>
              <a:rPr lang="en-US" sz="2400" b="1" dirty="0" smtClean="0">
                <a:solidFill>
                  <a:srgbClr val="002060"/>
                </a:solidFill>
                <a:effectLst>
                  <a:outerShdw blurRad="38100" dist="38100" dir="2700000" algn="tl">
                    <a:srgbClr val="000000">
                      <a:alpha val="43137"/>
                    </a:srgbClr>
                  </a:outerShdw>
                </a:effectLst>
                <a:latin typeface="Garamond" panose="02020404030301010803" pitchFamily="18" charset="0"/>
              </a:rPr>
              <a:t>	</a:t>
            </a:r>
            <a:endParaRPr lang="en-US" sz="2400" b="1" dirty="0">
              <a:solidFill>
                <a:srgbClr val="002060"/>
              </a:solidFill>
              <a:effectLst>
                <a:outerShdw blurRad="38100" dist="38100" dir="2700000" algn="tl">
                  <a:srgbClr val="000000">
                    <a:alpha val="43137"/>
                  </a:srgbClr>
                </a:outerShdw>
              </a:effectLst>
              <a:latin typeface="Garamond" panose="02020404030301010803" pitchFamily="18" charset="0"/>
            </a:endParaRPr>
          </a:p>
        </p:txBody>
      </p:sp>
      <p:sp>
        <p:nvSpPr>
          <p:cNvPr id="32" name="Round Diagonal Corner Rectangle 31"/>
          <p:cNvSpPr/>
          <p:nvPr/>
        </p:nvSpPr>
        <p:spPr>
          <a:xfrm>
            <a:off x="95251" y="5342195"/>
            <a:ext cx="1621511" cy="1189235"/>
          </a:xfrm>
          <a:prstGeom prst="round2DiagRect">
            <a:avLst>
              <a:gd name="adj1" fmla="val 16667"/>
              <a:gd name="adj2" fmla="val 12083"/>
            </a:avLst>
          </a:prstGeom>
          <a:solidFill>
            <a:schemeClr val="accent6">
              <a:lumMod val="60000"/>
              <a:lumOff val="40000"/>
            </a:schemeClr>
          </a:solidFill>
          <a:ln>
            <a:noFill/>
          </a:ln>
          <a:effectLst>
            <a:outerShdw blurRad="184150" dist="241300" dir="11520000" sx="110000" sy="110000" algn="ctr">
              <a:srgbClr val="000000">
                <a:alpha val="18000"/>
              </a:srgb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effectLst>
                  <a:outerShdw blurRad="38100" dist="38100" dir="2700000" algn="tl">
                    <a:srgbClr val="000000">
                      <a:alpha val="43137"/>
                    </a:srgbClr>
                  </a:outerShdw>
                </a:effectLst>
                <a:latin typeface="Garamond" panose="02020404030301010803" pitchFamily="18" charset="0"/>
              </a:rPr>
              <a:t>National Protocol/ Budget</a:t>
            </a:r>
            <a:endParaRPr lang="en-US" sz="2400" b="1" dirty="0">
              <a:solidFill>
                <a:srgbClr val="002060"/>
              </a:solidFill>
              <a:effectLst>
                <a:outerShdw blurRad="38100" dist="38100" dir="2700000" algn="tl">
                  <a:srgbClr val="000000">
                    <a:alpha val="43137"/>
                  </a:srgbClr>
                </a:outerShdw>
              </a:effectLst>
              <a:latin typeface="Garamond" panose="02020404030301010803" pitchFamily="18" charset="0"/>
            </a:endParaRPr>
          </a:p>
        </p:txBody>
      </p:sp>
      <p:sp>
        <p:nvSpPr>
          <p:cNvPr id="18" name="Oval 17"/>
          <p:cNvSpPr/>
          <p:nvPr/>
        </p:nvSpPr>
        <p:spPr>
          <a:xfrm>
            <a:off x="3354268" y="3231123"/>
            <a:ext cx="1733081" cy="1580375"/>
          </a:xfrm>
          <a:prstGeom prst="ellipse">
            <a:avLst/>
          </a:prstGeom>
          <a:gradFill>
            <a:gsLst>
              <a:gs pos="0">
                <a:schemeClr val="accent1">
                  <a:lumMod val="5000"/>
                  <a:lumOff val="95000"/>
                </a:schemeClr>
              </a:gs>
              <a:gs pos="74000">
                <a:srgbClr val="6AC6AE"/>
              </a:gs>
              <a:gs pos="62000">
                <a:srgbClr val="6AC6AE"/>
              </a:gs>
              <a:gs pos="100000">
                <a:srgbClr val="6AC6AE"/>
              </a:gs>
            </a:gsLst>
            <a:lin ang="5400000" scaled="1"/>
          </a:gra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rgbClr val="494CCF"/>
                </a:solidFill>
                <a:latin typeface="Arial" pitchFamily="34" charset="0"/>
                <a:cs typeface="Arial" pitchFamily="34" charset="0"/>
              </a:rPr>
              <a:t>Essential Convergence</a:t>
            </a:r>
          </a:p>
        </p:txBody>
      </p:sp>
      <p:sp>
        <p:nvSpPr>
          <p:cNvPr id="2" name="TextBox 1"/>
          <p:cNvSpPr txBox="1"/>
          <p:nvPr/>
        </p:nvSpPr>
        <p:spPr>
          <a:xfrm>
            <a:off x="-1739250" y="717898"/>
            <a:ext cx="184666" cy="369332"/>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12"/>
          </p:nvPr>
        </p:nvSpPr>
        <p:spPr>
          <a:xfrm>
            <a:off x="7086600" y="6228760"/>
            <a:ext cx="2057400" cy="365125"/>
          </a:xfrm>
        </p:spPr>
        <p:txBody>
          <a:bodyPr/>
          <a:lstStyle/>
          <a:p>
            <a:fld id="{D004A046-225F-4F29-8DED-C8E75A5701AF}" type="slidenum">
              <a:rPr lang="en-IN" sz="1400" b="1" smtClean="0">
                <a:solidFill>
                  <a:schemeClr val="tx1"/>
                </a:solidFill>
              </a:rPr>
              <a:pPr/>
              <a:t>13</a:t>
            </a:fld>
            <a:endParaRPr lang="en-IN" sz="1400" b="1" dirty="0">
              <a:solidFill>
                <a:schemeClr val="tx1"/>
              </a:solidFill>
            </a:endParaRPr>
          </a:p>
        </p:txBody>
      </p:sp>
      <p:pic>
        <p:nvPicPr>
          <p:cNvPr id="33" name="Picture 3"/>
          <p:cNvPicPr>
            <a:picLocks noChangeAspect="1" noChangeArrowheads="1"/>
          </p:cNvPicPr>
          <p:nvPr/>
        </p:nvPicPr>
        <p:blipFill>
          <a:blip r:embed="rId2"/>
          <a:srcRect/>
          <a:stretch>
            <a:fillRect/>
          </a:stretch>
        </p:blipFill>
        <p:spPr bwMode="auto">
          <a:xfrm>
            <a:off x="7753350" y="342901"/>
            <a:ext cx="1219200" cy="623847"/>
          </a:xfrm>
          <a:prstGeom prst="rect">
            <a:avLst/>
          </a:prstGeom>
          <a:noFill/>
          <a:ln w="9525">
            <a:noFill/>
            <a:miter lim="800000"/>
            <a:headEnd/>
            <a:tailEnd/>
          </a:ln>
          <a:effectLst/>
        </p:spPr>
      </p:pic>
    </p:spTree>
    <p:extLst>
      <p:ext uri="{BB962C8B-B14F-4D97-AF65-F5344CB8AC3E}">
        <p14:creationId xmlns:p14="http://schemas.microsoft.com/office/powerpoint/2010/main" val="38867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500"/>
                                        <p:tgtEl>
                                          <p:spTgt spid="2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wipe(down)">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00"/>
                                        <p:tgtEl>
                                          <p:spTgt spid="2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circle(in)">
                                      <p:cBhvr>
                                        <p:cTn id="114" dur="2000"/>
                                        <p:tgtEl>
                                          <p:spTgt spid="18"/>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9" grpId="0" animBg="1"/>
      <p:bldP spid="23" grpId="0" animBg="1"/>
      <p:bldP spid="27" grpId="0" animBg="1"/>
      <p:bldP spid="28" grpId="0" animBg="1"/>
      <p:bldP spid="29" grpId="0" animBg="1"/>
      <p:bldP spid="14" grpId="0" animBg="1"/>
      <p:bldP spid="15" grpId="0" animBg="1"/>
      <p:bldP spid="16" grpId="0" animBg="1"/>
      <p:bldP spid="17" grpId="0" animBg="1"/>
      <p:bldP spid="7" grpId="0" animBg="1"/>
      <p:bldP spid="20" grpId="0" animBg="1"/>
      <p:bldP spid="21" grpId="0" animBg="1"/>
      <p:bldP spid="22" grpId="0" animBg="1"/>
      <p:bldP spid="25" grpId="0" animBg="1"/>
      <p:bldP spid="26" grpId="0" animBg="1"/>
      <p:bldP spid="30" grpId="0" animBg="1"/>
      <p:bldP spid="8" grpId="0" animBg="1"/>
      <p:bldP spid="31" grpId="0" animBg="1"/>
      <p:bldP spid="32"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C:\Documents and Settings\bagberemi\Local Settings\Temporary Internet Files\Content.Word\IMG_145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5851" y="1422400"/>
            <a:ext cx="7086600" cy="4749800"/>
          </a:xfrm>
          <a:prstGeom prst="rect">
            <a:avLst/>
          </a:prstGeom>
          <a:noFill/>
          <a:ln w="76200">
            <a:solidFill>
              <a:srgbClr val="00B050"/>
            </a:solidFill>
            <a:miter lim="800000"/>
            <a:headEnd/>
            <a:tailEnd/>
          </a:ln>
          <a:extLst>
            <a:ext uri="{909E8E84-426E-40dd-AFC4-6F175D3DCCD1}">
              <a14:hiddenFill xmlns:a14="http://schemas.microsoft.com/office/drawing/2010/main" xmlns="">
                <a:solidFill>
                  <a:srgbClr val="FFFFFF"/>
                </a:solidFill>
              </a14:hiddenFill>
            </a:ext>
          </a:extLst>
        </p:spPr>
      </p:pic>
      <p:sp>
        <p:nvSpPr>
          <p:cNvPr id="84994" name="TextBox 2"/>
          <p:cNvSpPr txBox="1">
            <a:spLocks noChangeArrowheads="1"/>
          </p:cNvSpPr>
          <p:nvPr/>
        </p:nvSpPr>
        <p:spPr bwMode="auto">
          <a:xfrm>
            <a:off x="179388" y="171451"/>
            <a:ext cx="84963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srgbClr val="FFFFFF"/>
                </a:solidFill>
                <a:latin typeface="Calibri" pitchFamily="34" charset="0"/>
              </a:rPr>
              <a:t>Can we ensure a better coordination than</a:t>
            </a:r>
          </a:p>
          <a:p>
            <a:pPr algn="ctr" eaLnBrk="1" hangingPunct="1"/>
            <a:r>
              <a:rPr lang="en-US" sz="3600" b="1" dirty="0" smtClean="0">
                <a:solidFill>
                  <a:srgbClr val="FFFFFF"/>
                </a:solidFill>
                <a:latin typeface="Calibri" pitchFamily="34" charset="0"/>
              </a:rPr>
              <a:t> this?  Institutional OD? </a:t>
            </a:r>
            <a:endParaRPr lang="en-US" sz="3600" b="1" dirty="0">
              <a:solidFill>
                <a:srgbClr val="FFFFFF"/>
              </a:solidFill>
              <a:latin typeface="Calibri" pitchFamily="34" charset="0"/>
            </a:endParaRPr>
          </a:p>
        </p:txBody>
      </p:sp>
      <p:sp>
        <p:nvSpPr>
          <p:cNvPr id="84995" name="Slide Number Placeholder 3"/>
          <p:cNvSpPr>
            <a:spLocks noGrp="1"/>
          </p:cNvSpPr>
          <p:nvPr>
            <p:ph type="sldNum" sz="quarter" idx="12"/>
          </p:nvPr>
        </p:nvSpPr>
        <p:spPr bwMode="auto">
          <a:xfrm>
            <a:off x="7086600" y="6492876"/>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141125-9C36-7C48-B49B-A0936466A1F8}" type="slidenum">
              <a:rPr lang="en-US" sz="1400" b="1"/>
              <a:pPr eaLnBrk="1" hangingPunct="1"/>
              <a:t>14</a:t>
            </a:fld>
            <a:endParaRPr lang="en-US" sz="1400" b="1" dirty="0"/>
          </a:p>
        </p:txBody>
      </p:sp>
      <p:pic>
        <p:nvPicPr>
          <p:cNvPr id="5" name="Picture 3"/>
          <p:cNvPicPr>
            <a:picLocks noChangeAspect="1" noChangeArrowheads="1"/>
          </p:cNvPicPr>
          <p:nvPr/>
        </p:nvPicPr>
        <p:blipFill>
          <a:blip r:embed="rId3"/>
          <a:srcRect/>
          <a:stretch>
            <a:fillRect/>
          </a:stretch>
        </p:blipFill>
        <p:spPr bwMode="auto">
          <a:xfrm>
            <a:off x="290512" y="5702301"/>
            <a:ext cx="1557338" cy="796867"/>
          </a:xfrm>
          <a:prstGeom prst="rect">
            <a:avLst/>
          </a:prstGeom>
          <a:noFill/>
          <a:ln w="9525">
            <a:noFill/>
            <a:miter lim="800000"/>
            <a:headEnd/>
            <a:tailEnd/>
          </a:ln>
          <a:effectLst/>
        </p:spPr>
      </p:pic>
    </p:spTree>
    <p:extLst>
      <p:ext uri="{BB962C8B-B14F-4D97-AF65-F5344CB8AC3E}">
        <p14:creationId xmlns:p14="http://schemas.microsoft.com/office/powerpoint/2010/main" val="324761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978211779"/>
              </p:ext>
            </p:extLst>
          </p:nvPr>
        </p:nvGraphicFramePr>
        <p:xfrm>
          <a:off x="735792" y="3300020"/>
          <a:ext cx="3315319" cy="3315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989770199"/>
              </p:ext>
            </p:extLst>
          </p:nvPr>
        </p:nvGraphicFramePr>
        <p:xfrm>
          <a:off x="3428064" y="379029"/>
          <a:ext cx="2593954" cy="2900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212608997"/>
              </p:ext>
            </p:extLst>
          </p:nvPr>
        </p:nvGraphicFramePr>
        <p:xfrm>
          <a:off x="396446" y="379029"/>
          <a:ext cx="2579220" cy="25939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p:cNvGraphicFramePr/>
          <p:nvPr>
            <p:extLst>
              <p:ext uri="{D42A27DB-BD31-4B8C-83A1-F6EECF244321}">
                <p14:modId xmlns:p14="http://schemas.microsoft.com/office/powerpoint/2010/main" val="1383293437"/>
              </p:ext>
            </p:extLst>
          </p:nvPr>
        </p:nvGraphicFramePr>
        <p:xfrm>
          <a:off x="3842296" y="3578881"/>
          <a:ext cx="2724763" cy="26738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Slide Number Placeholder 1"/>
          <p:cNvSpPr>
            <a:spLocks noGrp="1"/>
          </p:cNvSpPr>
          <p:nvPr>
            <p:ph type="sldNum" sz="quarter" idx="12"/>
          </p:nvPr>
        </p:nvSpPr>
        <p:spPr/>
        <p:txBody>
          <a:bodyPr/>
          <a:lstStyle/>
          <a:p>
            <a:fld id="{D004A046-225F-4F29-8DED-C8E75A5701AF}" type="slidenum">
              <a:rPr lang="en-IN" sz="1400" b="1" smtClean="0">
                <a:solidFill>
                  <a:schemeClr val="tx1"/>
                </a:solidFill>
              </a:rPr>
              <a:pPr/>
              <a:t>15</a:t>
            </a:fld>
            <a:endParaRPr lang="en-IN" sz="1400" b="1" dirty="0">
              <a:solidFill>
                <a:schemeClr val="tx1"/>
              </a:solidFill>
            </a:endParaRPr>
          </a:p>
        </p:txBody>
      </p:sp>
      <p:graphicFrame>
        <p:nvGraphicFramePr>
          <p:cNvPr id="9" name="Diagram 8"/>
          <p:cNvGraphicFramePr/>
          <p:nvPr>
            <p:extLst>
              <p:ext uri="{D42A27DB-BD31-4B8C-83A1-F6EECF244321}">
                <p14:modId xmlns:p14="http://schemas.microsoft.com/office/powerpoint/2010/main" val="836751854"/>
              </p:ext>
            </p:extLst>
          </p:nvPr>
        </p:nvGraphicFramePr>
        <p:xfrm>
          <a:off x="6283546" y="1188720"/>
          <a:ext cx="2619641" cy="497165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8" name="Picture 3"/>
          <p:cNvPicPr>
            <a:picLocks noChangeAspect="1" noChangeArrowheads="1"/>
          </p:cNvPicPr>
          <p:nvPr/>
        </p:nvPicPr>
        <p:blipFill>
          <a:blip r:embed="rId28"/>
          <a:srcRect/>
          <a:stretch>
            <a:fillRect/>
          </a:stretch>
        </p:blipFill>
        <p:spPr bwMode="auto">
          <a:xfrm>
            <a:off x="7753350" y="342901"/>
            <a:ext cx="1219200" cy="623847"/>
          </a:xfrm>
          <a:prstGeom prst="rect">
            <a:avLst/>
          </a:prstGeom>
          <a:noFill/>
          <a:ln w="9525">
            <a:noFill/>
            <a:miter lim="800000"/>
            <a:headEnd/>
            <a:tailEnd/>
          </a:ln>
          <a:effectLst/>
        </p:spPr>
      </p:pic>
    </p:spTree>
    <p:extLst>
      <p:ext uri="{BB962C8B-B14F-4D97-AF65-F5344CB8AC3E}">
        <p14:creationId xmlns:p14="http://schemas.microsoft.com/office/powerpoint/2010/main" val="557905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do we approach the SDGs? </a:t>
            </a:r>
            <a:endParaRPr lang="en-IN" dirty="0"/>
          </a:p>
        </p:txBody>
      </p:sp>
      <p:sp>
        <p:nvSpPr>
          <p:cNvPr id="3" name="Content Placeholder 2"/>
          <p:cNvSpPr>
            <a:spLocks noGrp="1"/>
          </p:cNvSpPr>
          <p:nvPr>
            <p:ph idx="1"/>
          </p:nvPr>
        </p:nvSpPr>
        <p:spPr>
          <a:xfrm>
            <a:off x="739775" y="2473378"/>
            <a:ext cx="7662864" cy="3927422"/>
          </a:xfrm>
        </p:spPr>
        <p:txBody>
          <a:bodyPr>
            <a:normAutofit/>
          </a:bodyPr>
          <a:lstStyle/>
          <a:p>
            <a:r>
              <a:rPr lang="en-IN" sz="2400" b="1" dirty="0" smtClean="0"/>
              <a:t>What can we lean from the successes of countries that have done well?</a:t>
            </a:r>
          </a:p>
          <a:p>
            <a:r>
              <a:rPr lang="en-IN" sz="2400" b="1" dirty="0" smtClean="0"/>
              <a:t>What lessons can we apply to address the newly emerging challenges ?</a:t>
            </a:r>
          </a:p>
          <a:p>
            <a:r>
              <a:rPr lang="en-IN" sz="2400" b="1" dirty="0" smtClean="0"/>
              <a:t>How do we scale up CLTS with quality in the next ten years?</a:t>
            </a:r>
          </a:p>
          <a:p>
            <a:r>
              <a:rPr lang="en-IN" sz="2400" b="1" dirty="0" smtClean="0"/>
              <a:t>How can countries in Africa support each other?</a:t>
            </a:r>
            <a:endParaRPr lang="en-IN" sz="2400" b="1" dirty="0"/>
          </a:p>
        </p:txBody>
      </p:sp>
    </p:spTree>
    <p:extLst>
      <p:ext uri="{BB962C8B-B14F-4D97-AF65-F5344CB8AC3E}">
        <p14:creationId xmlns:p14="http://schemas.microsoft.com/office/powerpoint/2010/main" val="118880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997" y="2242182"/>
            <a:ext cx="779944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a:t> </a:t>
            </a:r>
            <a:r>
              <a:rPr lang="en-US" sz="4000" dirty="0" smtClean="0"/>
              <a:t>                   Thank You!</a:t>
            </a:r>
            <a:endParaRPr lang="en-US" sz="4000" dirty="0"/>
          </a:p>
        </p:txBody>
      </p:sp>
    </p:spTree>
    <p:extLst>
      <p:ext uri="{BB962C8B-B14F-4D97-AF65-F5344CB8AC3E}">
        <p14:creationId xmlns:p14="http://schemas.microsoft.com/office/powerpoint/2010/main" val="343878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MDG and CLTS in Africa </a:t>
            </a:r>
            <a:endParaRPr lang="en-US" sz="4000" dirty="0"/>
          </a:p>
        </p:txBody>
      </p:sp>
      <p:sp>
        <p:nvSpPr>
          <p:cNvPr id="3" name="Content Placeholder 2"/>
          <p:cNvSpPr>
            <a:spLocks noGrp="1"/>
          </p:cNvSpPr>
          <p:nvPr>
            <p:ph idx="1"/>
          </p:nvPr>
        </p:nvSpPr>
        <p:spPr>
          <a:xfrm>
            <a:off x="245660" y="2306472"/>
            <a:ext cx="8734567" cy="4380388"/>
          </a:xfrm>
        </p:spPr>
        <p:txBody>
          <a:bodyPr>
            <a:normAutofit/>
          </a:bodyPr>
          <a:lstStyle/>
          <a:p>
            <a:r>
              <a:rPr lang="en-US" sz="2400" b="1" dirty="0" smtClean="0"/>
              <a:t>CLTS was introduced in Africa in 2007</a:t>
            </a:r>
          </a:p>
          <a:p>
            <a:pPr lvl="1"/>
            <a:r>
              <a:rPr lang="en-US" sz="2400" b="1" dirty="0" smtClean="0"/>
              <a:t>First in Eastern and Southern Africa (Tanzania, Ethiopia Zambia, Kenya) </a:t>
            </a:r>
          </a:p>
          <a:p>
            <a:pPr lvl="1"/>
            <a:r>
              <a:rPr lang="en-US" sz="2400" b="1" dirty="0" smtClean="0"/>
              <a:t>Later in Western and Central Africa ( Sierra Leone, Liberia, Mali, Chad, Ghana, Nigeria)</a:t>
            </a:r>
          </a:p>
          <a:p>
            <a:r>
              <a:rPr lang="en-US" sz="2400" b="1" dirty="0" smtClean="0"/>
              <a:t>Competition amongst the countries and organizations in a country in achieving more of ODF villages</a:t>
            </a:r>
          </a:p>
          <a:p>
            <a:pPr lvl="1"/>
            <a:r>
              <a:rPr lang="en-US" sz="2400" b="1" dirty="0" smtClean="0"/>
              <a:t>Initially Ethiopia, Kenya, Malawi, Sierra Leone and others did very well</a:t>
            </a:r>
          </a:p>
          <a:p>
            <a:pPr marL="0" indent="0">
              <a:buNone/>
            </a:pPr>
            <a:endParaRPr lang="en-US" sz="2400" b="1" dirty="0" smtClean="0"/>
          </a:p>
        </p:txBody>
      </p:sp>
    </p:spTree>
    <p:extLst>
      <p:ext uri="{BB962C8B-B14F-4D97-AF65-F5344CB8AC3E}">
        <p14:creationId xmlns:p14="http://schemas.microsoft.com/office/powerpoint/2010/main" val="334884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MDG and CLTS in Africa </a:t>
            </a:r>
            <a:endParaRPr lang="en-US" dirty="0"/>
          </a:p>
        </p:txBody>
      </p:sp>
      <p:sp>
        <p:nvSpPr>
          <p:cNvPr id="3" name="Content Placeholder 2"/>
          <p:cNvSpPr>
            <a:spLocks noGrp="1"/>
          </p:cNvSpPr>
          <p:nvPr>
            <p:ph idx="1"/>
          </p:nvPr>
        </p:nvSpPr>
        <p:spPr>
          <a:xfrm>
            <a:off x="457200" y="2551829"/>
            <a:ext cx="8453611" cy="3658816"/>
          </a:xfrm>
        </p:spPr>
        <p:txBody>
          <a:bodyPr>
            <a:normAutofit fontScale="85000" lnSpcReduction="10000"/>
          </a:bodyPr>
          <a:lstStyle/>
          <a:p>
            <a:r>
              <a:rPr lang="en-US" sz="2600" b="1" dirty="0"/>
              <a:t>Institutionalization and scaling up became more challenging than introduction</a:t>
            </a:r>
          </a:p>
          <a:p>
            <a:pPr lvl="1"/>
            <a:r>
              <a:rPr lang="en-US" sz="2600" b="1" dirty="0"/>
              <a:t>From a few hundred ODF villages to ODF districts, ODF regions and ODF nation demanded involvement of another set of actors, triggering and advocacy at a different level</a:t>
            </a:r>
          </a:p>
          <a:p>
            <a:r>
              <a:rPr lang="en-US" sz="2600" b="1" dirty="0"/>
              <a:t>Community’s success on CLTS established and reemphasized that without collective </a:t>
            </a:r>
            <a:r>
              <a:rPr lang="en-US" sz="2600" b="1" dirty="0" err="1"/>
              <a:t>behaviour</a:t>
            </a:r>
            <a:r>
              <a:rPr lang="en-US" sz="2600" b="1" dirty="0"/>
              <a:t> change improvement in sanitation was not possible. This challenged the national level policy and decision makers who believed in top-down, prescriptive and subsidized/free toilet construction  </a:t>
            </a:r>
          </a:p>
          <a:p>
            <a:endParaRPr lang="en-US" dirty="0"/>
          </a:p>
        </p:txBody>
      </p:sp>
    </p:spTree>
    <p:extLst>
      <p:ext uri="{BB962C8B-B14F-4D97-AF65-F5344CB8AC3E}">
        <p14:creationId xmlns:p14="http://schemas.microsoft.com/office/powerpoint/2010/main" val="129447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898" y="0"/>
            <a:ext cx="8489388" cy="6865343"/>
          </a:xfrm>
          <a:prstGeom prst="rect">
            <a:avLst/>
          </a:prstGeom>
        </p:spPr>
      </p:pic>
    </p:spTree>
    <p:extLst>
      <p:ext uri="{BB962C8B-B14F-4D97-AF65-F5344CB8AC3E}">
        <p14:creationId xmlns:p14="http://schemas.microsoft.com/office/powerpoint/2010/main" val="139255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Challenges </a:t>
            </a:r>
            <a:endParaRPr lang="en-US" sz="4000" dirty="0"/>
          </a:p>
        </p:txBody>
      </p:sp>
      <p:sp>
        <p:nvSpPr>
          <p:cNvPr id="3" name="Content Placeholder 2"/>
          <p:cNvSpPr>
            <a:spLocks noGrp="1"/>
          </p:cNvSpPr>
          <p:nvPr>
            <p:ph idx="1"/>
          </p:nvPr>
        </p:nvSpPr>
        <p:spPr>
          <a:xfrm>
            <a:off x="457200" y="2615671"/>
            <a:ext cx="8364511" cy="3952135"/>
          </a:xfrm>
        </p:spPr>
        <p:txBody>
          <a:bodyPr>
            <a:noAutofit/>
          </a:bodyPr>
          <a:lstStyle/>
          <a:p>
            <a:r>
              <a:rPr lang="en-US" sz="2400" b="1" dirty="0" smtClean="0"/>
              <a:t>Governments used to subsidy driven approach resisted  making the policy shift towards community empowerment</a:t>
            </a:r>
          </a:p>
          <a:p>
            <a:pPr lvl="1"/>
            <a:r>
              <a:rPr lang="en-US" sz="2400" b="1" dirty="0" smtClean="0"/>
              <a:t>Without policy and a nation wide strategy with roadmap and adequate resources,  institutionalisation and large-scale scaling up was not possible</a:t>
            </a:r>
          </a:p>
          <a:p>
            <a:r>
              <a:rPr lang="en-US" sz="2400" b="1" dirty="0" smtClean="0"/>
              <a:t>Mandate for sanitation/WASH rested with ministries focused on infrastructure creation rather than measuring health outcomes </a:t>
            </a:r>
          </a:p>
          <a:p>
            <a:pPr lvl="1"/>
            <a:r>
              <a:rPr lang="en-US" sz="2400" b="1" dirty="0" smtClean="0"/>
              <a:t>Focus on toilet construction continued </a:t>
            </a:r>
          </a:p>
        </p:txBody>
      </p:sp>
    </p:spTree>
    <p:extLst>
      <p:ext uri="{BB962C8B-B14F-4D97-AF65-F5344CB8AC3E}">
        <p14:creationId xmlns:p14="http://schemas.microsoft.com/office/powerpoint/2010/main" val="20913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Challenges</a:t>
            </a:r>
            <a:endParaRPr lang="en-IN" dirty="0"/>
          </a:p>
        </p:txBody>
      </p:sp>
      <p:sp>
        <p:nvSpPr>
          <p:cNvPr id="3" name="Content Placeholder 2"/>
          <p:cNvSpPr>
            <a:spLocks noGrp="1"/>
          </p:cNvSpPr>
          <p:nvPr>
            <p:ph idx="1"/>
          </p:nvPr>
        </p:nvSpPr>
        <p:spPr>
          <a:xfrm>
            <a:off x="739774" y="2390274"/>
            <a:ext cx="7947025" cy="3998951"/>
          </a:xfrm>
        </p:spPr>
        <p:txBody>
          <a:bodyPr>
            <a:normAutofit/>
          </a:bodyPr>
          <a:lstStyle/>
          <a:p>
            <a:pPr lvl="0">
              <a:buClr>
                <a:srgbClr val="80B606"/>
              </a:buClr>
            </a:pPr>
            <a:r>
              <a:rPr lang="en-US" sz="2400" b="1" dirty="0">
                <a:solidFill>
                  <a:prstClr val="black">
                    <a:lumMod val="65000"/>
                    <a:lumOff val="35000"/>
                  </a:prstClr>
                </a:solidFill>
              </a:rPr>
              <a:t>While some </a:t>
            </a:r>
            <a:r>
              <a:rPr lang="en-US" sz="2400" b="1" dirty="0" smtClean="0">
                <a:solidFill>
                  <a:prstClr val="black">
                    <a:lumMod val="65000"/>
                    <a:lumOff val="35000"/>
                  </a:prstClr>
                </a:solidFill>
              </a:rPr>
              <a:t>nations realized </a:t>
            </a:r>
            <a:r>
              <a:rPr lang="en-US" sz="2400" b="1" dirty="0">
                <a:solidFill>
                  <a:prstClr val="black">
                    <a:lumMod val="65000"/>
                    <a:lumOff val="35000"/>
                  </a:prstClr>
                </a:solidFill>
              </a:rPr>
              <a:t>the need for behaviour change for sustained </a:t>
            </a:r>
            <a:r>
              <a:rPr lang="en-US" sz="2400" b="1" dirty="0" smtClean="0">
                <a:solidFill>
                  <a:prstClr val="black">
                    <a:lumMod val="65000"/>
                    <a:lumOff val="35000"/>
                  </a:prstClr>
                </a:solidFill>
              </a:rPr>
              <a:t>health outcomes, changing </a:t>
            </a:r>
            <a:r>
              <a:rPr lang="en-US" sz="2400" b="1" dirty="0">
                <a:solidFill>
                  <a:prstClr val="black">
                    <a:lumMod val="65000"/>
                    <a:lumOff val="35000"/>
                  </a:prstClr>
                </a:solidFill>
              </a:rPr>
              <a:t>the </a:t>
            </a:r>
            <a:r>
              <a:rPr lang="en-US" sz="2400" b="1" dirty="0" smtClean="0">
                <a:solidFill>
                  <a:prstClr val="black">
                    <a:lumMod val="65000"/>
                    <a:lumOff val="35000"/>
                  </a:prstClr>
                </a:solidFill>
              </a:rPr>
              <a:t>mind</a:t>
            </a:r>
            <a:r>
              <a:rPr lang="en-US" sz="2400" b="1" dirty="0">
                <a:solidFill>
                  <a:prstClr val="black">
                    <a:lumMod val="65000"/>
                    <a:lumOff val="35000"/>
                  </a:prstClr>
                </a:solidFill>
              </a:rPr>
              <a:t>-set of some </a:t>
            </a:r>
            <a:r>
              <a:rPr lang="en-US" sz="2400" b="1" dirty="0" smtClean="0">
                <a:solidFill>
                  <a:prstClr val="black">
                    <a:lumMod val="65000"/>
                    <a:lumOff val="35000"/>
                  </a:prstClr>
                </a:solidFill>
              </a:rPr>
              <a:t> </a:t>
            </a:r>
            <a:r>
              <a:rPr lang="en-US" sz="2400" b="1" dirty="0">
                <a:solidFill>
                  <a:prstClr val="black">
                    <a:lumMod val="65000"/>
                    <a:lumOff val="35000"/>
                  </a:prstClr>
                </a:solidFill>
              </a:rPr>
              <a:t>donors to </a:t>
            </a:r>
            <a:r>
              <a:rPr lang="en-US" sz="2400" b="1" dirty="0" smtClean="0">
                <a:solidFill>
                  <a:prstClr val="black">
                    <a:lumMod val="65000"/>
                    <a:lumOff val="35000"/>
                  </a:prstClr>
                </a:solidFill>
              </a:rPr>
              <a:t>modify </a:t>
            </a:r>
            <a:r>
              <a:rPr lang="en-US" sz="2400" b="1" dirty="0">
                <a:solidFill>
                  <a:prstClr val="black">
                    <a:lumMod val="65000"/>
                    <a:lumOff val="35000"/>
                  </a:prstClr>
                </a:solidFill>
              </a:rPr>
              <a:t>funding guidelines </a:t>
            </a:r>
            <a:r>
              <a:rPr lang="en-US" sz="2400" b="1" dirty="0" smtClean="0">
                <a:solidFill>
                  <a:prstClr val="black">
                    <a:lumMod val="65000"/>
                    <a:lumOff val="35000"/>
                  </a:prstClr>
                </a:solidFill>
              </a:rPr>
              <a:t>posed a new challenge</a:t>
            </a:r>
            <a:endParaRPr lang="en-US" sz="2400" b="1" dirty="0">
              <a:solidFill>
                <a:prstClr val="black">
                  <a:lumMod val="65000"/>
                  <a:lumOff val="35000"/>
                </a:prstClr>
              </a:solidFill>
            </a:endParaRPr>
          </a:p>
          <a:p>
            <a:pPr lvl="0">
              <a:buClr>
                <a:srgbClr val="80B606"/>
              </a:buClr>
            </a:pPr>
            <a:r>
              <a:rPr lang="en-US" sz="2400" b="1" dirty="0" smtClean="0">
                <a:solidFill>
                  <a:prstClr val="black">
                    <a:lumMod val="65000"/>
                    <a:lumOff val="35000"/>
                  </a:prstClr>
                </a:solidFill>
              </a:rPr>
              <a:t>Weak </a:t>
            </a:r>
            <a:r>
              <a:rPr lang="en-US" sz="2400" b="1" dirty="0">
                <a:solidFill>
                  <a:prstClr val="black">
                    <a:lumMod val="65000"/>
                    <a:lumOff val="35000"/>
                  </a:prstClr>
                </a:solidFill>
              </a:rPr>
              <a:t>inter and intra-institutional coordination and lack of functional linkages between organisations and departments blocked effective convergence of </a:t>
            </a:r>
            <a:r>
              <a:rPr lang="en-US" sz="2400" b="1" dirty="0" smtClean="0">
                <a:solidFill>
                  <a:prstClr val="black">
                    <a:lumMod val="65000"/>
                    <a:lumOff val="35000"/>
                  </a:prstClr>
                </a:solidFill>
              </a:rPr>
              <a:t>efforts. </a:t>
            </a:r>
            <a:endParaRPr lang="en-US" sz="2400" b="1" dirty="0">
              <a:solidFill>
                <a:prstClr val="black">
                  <a:lumMod val="65000"/>
                  <a:lumOff val="35000"/>
                </a:prstClr>
              </a:solidFill>
            </a:endParaRPr>
          </a:p>
          <a:p>
            <a:pPr marL="0" indent="0">
              <a:buNone/>
            </a:pPr>
            <a:endParaRPr lang="en-IN" sz="2400" b="1" dirty="0"/>
          </a:p>
        </p:txBody>
      </p:sp>
    </p:spTree>
    <p:extLst>
      <p:ext uri="{BB962C8B-B14F-4D97-AF65-F5344CB8AC3E}">
        <p14:creationId xmlns:p14="http://schemas.microsoft.com/office/powerpoint/2010/main" val="1043405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2019"/>
            <a:ext cx="8229600" cy="1240075"/>
          </a:xfrm>
        </p:spPr>
        <p:txBody>
          <a:bodyPr/>
          <a:lstStyle/>
          <a:p>
            <a:r>
              <a:rPr lang="en-US" sz="4000" dirty="0" smtClean="0"/>
              <a:t>Innovative scaling up strategies</a:t>
            </a:r>
            <a:endParaRPr lang="en-US" sz="4000" dirty="0"/>
          </a:p>
        </p:txBody>
      </p:sp>
      <p:sp>
        <p:nvSpPr>
          <p:cNvPr id="3" name="Content Placeholder 2"/>
          <p:cNvSpPr>
            <a:spLocks noGrp="1"/>
          </p:cNvSpPr>
          <p:nvPr>
            <p:ph idx="1"/>
          </p:nvPr>
        </p:nvSpPr>
        <p:spPr>
          <a:xfrm>
            <a:off x="739774" y="2358572"/>
            <a:ext cx="7947025" cy="4082142"/>
          </a:xfrm>
        </p:spPr>
        <p:txBody>
          <a:bodyPr>
            <a:normAutofit fontScale="92500"/>
          </a:bodyPr>
          <a:lstStyle/>
          <a:p>
            <a:pPr lvl="0">
              <a:buClr>
                <a:srgbClr val="80B606"/>
              </a:buClr>
            </a:pPr>
            <a:r>
              <a:rPr lang="en-US" sz="2400" b="1" dirty="0" smtClean="0">
                <a:solidFill>
                  <a:prstClr val="black">
                    <a:lumMod val="65000"/>
                    <a:lumOff val="35000"/>
                  </a:prstClr>
                </a:solidFill>
              </a:rPr>
              <a:t>Sanitation led by Ministry </a:t>
            </a:r>
            <a:r>
              <a:rPr lang="en-US" sz="2400" b="1" dirty="0">
                <a:solidFill>
                  <a:prstClr val="black">
                    <a:lumMod val="65000"/>
                    <a:lumOff val="35000"/>
                  </a:prstClr>
                </a:solidFill>
              </a:rPr>
              <a:t>of Health/Public Health </a:t>
            </a:r>
            <a:r>
              <a:rPr lang="en-US" sz="2400" b="1" dirty="0" smtClean="0">
                <a:solidFill>
                  <a:prstClr val="black">
                    <a:lumMod val="65000"/>
                    <a:lumOff val="35000"/>
                  </a:prstClr>
                </a:solidFill>
              </a:rPr>
              <a:t>focusing on health outcomes rather than infrastructure creation</a:t>
            </a:r>
          </a:p>
          <a:p>
            <a:pPr lvl="1">
              <a:buClr>
                <a:srgbClr val="80B606"/>
              </a:buClr>
            </a:pPr>
            <a:r>
              <a:rPr lang="en-US" sz="2400" b="1" dirty="0" smtClean="0">
                <a:solidFill>
                  <a:prstClr val="black">
                    <a:lumMod val="65000"/>
                    <a:lumOff val="35000"/>
                  </a:prstClr>
                </a:solidFill>
              </a:rPr>
              <a:t>Kenya</a:t>
            </a:r>
            <a:r>
              <a:rPr lang="en-US" sz="2400" b="1" dirty="0">
                <a:solidFill>
                  <a:prstClr val="black">
                    <a:lumMod val="65000"/>
                    <a:lumOff val="35000"/>
                  </a:prstClr>
                </a:solidFill>
              </a:rPr>
              <a:t>, Ethiopia, Indonesia</a:t>
            </a:r>
          </a:p>
          <a:p>
            <a:r>
              <a:rPr lang="en-US" sz="2400" b="1" dirty="0" smtClean="0"/>
              <a:t>Clear national sanitation strategy with ODF target and roadmap</a:t>
            </a:r>
          </a:p>
          <a:p>
            <a:pPr lvl="1"/>
            <a:r>
              <a:rPr lang="en-US" sz="2400" b="1" dirty="0" smtClean="0"/>
              <a:t>Achieved </a:t>
            </a:r>
            <a:r>
              <a:rPr lang="en-US" sz="2400" b="1" dirty="0"/>
              <a:t>ODF communes, sub-districts, </a:t>
            </a:r>
            <a:r>
              <a:rPr lang="en-US" sz="2400" b="1" dirty="0" smtClean="0"/>
              <a:t>districts </a:t>
            </a:r>
          </a:p>
          <a:p>
            <a:pPr lvl="1"/>
            <a:r>
              <a:rPr lang="en-US" sz="2400" b="1" dirty="0"/>
              <a:t>S</a:t>
            </a:r>
            <a:r>
              <a:rPr lang="en-US" sz="2400" b="1" dirty="0" smtClean="0"/>
              <a:t>uccessfully </a:t>
            </a:r>
            <a:r>
              <a:rPr lang="en-US" sz="2400" b="1" dirty="0"/>
              <a:t>created a healthy competition amongst the local governments within the country which triggered national ODF campaign. E.g. Madagascar, </a:t>
            </a:r>
            <a:r>
              <a:rPr lang="en-US" sz="2400" b="1" dirty="0" smtClean="0"/>
              <a:t>Kenya</a:t>
            </a:r>
          </a:p>
          <a:p>
            <a:pPr lvl="1"/>
            <a:endParaRPr lang="en-US" sz="2400" b="1" dirty="0"/>
          </a:p>
          <a:p>
            <a:endParaRPr lang="en-US" dirty="0"/>
          </a:p>
        </p:txBody>
      </p:sp>
    </p:spTree>
    <p:extLst>
      <p:ext uri="{BB962C8B-B14F-4D97-AF65-F5344CB8AC3E}">
        <p14:creationId xmlns:p14="http://schemas.microsoft.com/office/powerpoint/2010/main" val="174352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6" y="345141"/>
            <a:ext cx="8229600" cy="1281929"/>
          </a:xfrm>
        </p:spPr>
        <p:txBody>
          <a:bodyPr/>
          <a:lstStyle/>
          <a:p>
            <a:r>
              <a:rPr lang="en-US" sz="4000" dirty="0">
                <a:solidFill>
                  <a:prstClr val="white"/>
                </a:solidFill>
              </a:rPr>
              <a:t>Innovative scaling up strategies</a:t>
            </a:r>
            <a:endParaRPr lang="en-US" sz="4000" dirty="0"/>
          </a:p>
        </p:txBody>
      </p:sp>
      <p:sp>
        <p:nvSpPr>
          <p:cNvPr id="3" name="Content Placeholder 2"/>
          <p:cNvSpPr>
            <a:spLocks noGrp="1"/>
          </p:cNvSpPr>
          <p:nvPr>
            <p:ph idx="1"/>
          </p:nvPr>
        </p:nvSpPr>
        <p:spPr>
          <a:xfrm>
            <a:off x="739774" y="2249714"/>
            <a:ext cx="7947025" cy="4315978"/>
          </a:xfrm>
        </p:spPr>
        <p:txBody>
          <a:bodyPr>
            <a:noAutofit/>
          </a:bodyPr>
          <a:lstStyle/>
          <a:p>
            <a:pPr lvl="0">
              <a:buClr>
                <a:srgbClr val="80B606"/>
              </a:buClr>
            </a:pPr>
            <a:r>
              <a:rPr lang="en-US" sz="2400" b="1" dirty="0">
                <a:solidFill>
                  <a:prstClr val="black">
                    <a:lumMod val="65000"/>
                    <a:lumOff val="35000"/>
                  </a:prstClr>
                </a:solidFill>
              </a:rPr>
              <a:t>Transforming mindsets of donor </a:t>
            </a:r>
            <a:r>
              <a:rPr lang="en-US" sz="2400" b="1" dirty="0" smtClean="0">
                <a:solidFill>
                  <a:prstClr val="black">
                    <a:lumMod val="65000"/>
                    <a:lumOff val="35000"/>
                  </a:prstClr>
                </a:solidFill>
              </a:rPr>
              <a:t>agencies</a:t>
            </a:r>
          </a:p>
          <a:p>
            <a:pPr lvl="1">
              <a:buClr>
                <a:srgbClr val="80B606"/>
              </a:buClr>
            </a:pPr>
            <a:r>
              <a:rPr lang="en-US" sz="2400" b="1" dirty="0">
                <a:solidFill>
                  <a:prstClr val="black">
                    <a:lumMod val="65000"/>
                    <a:lumOff val="35000"/>
                  </a:prstClr>
                </a:solidFill>
              </a:rPr>
              <a:t>Countries like Ghana (WB), Chad (EU) succeeded in transforming major donor’s funding mechanism and terms as decided by the country themselves rather than the outsiders    </a:t>
            </a:r>
          </a:p>
        </p:txBody>
      </p:sp>
    </p:spTree>
    <p:extLst>
      <p:ext uri="{BB962C8B-B14F-4D97-AF65-F5344CB8AC3E}">
        <p14:creationId xmlns:p14="http://schemas.microsoft.com/office/powerpoint/2010/main" val="4033018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361298"/>
          </a:xfrm>
        </p:spPr>
        <p:txBody>
          <a:bodyPr/>
          <a:lstStyle/>
          <a:p>
            <a:r>
              <a:rPr lang="en-US" sz="4000" dirty="0">
                <a:solidFill>
                  <a:prstClr val="white"/>
                </a:solidFill>
              </a:rPr>
              <a:t>Innovative scaling up strategies</a:t>
            </a:r>
            <a:endParaRPr lang="en-US" sz="4000" dirty="0"/>
          </a:p>
        </p:txBody>
      </p:sp>
      <p:sp>
        <p:nvSpPr>
          <p:cNvPr id="3" name="Content Placeholder 2"/>
          <p:cNvSpPr>
            <a:spLocks noGrp="1"/>
          </p:cNvSpPr>
          <p:nvPr>
            <p:ph idx="1"/>
          </p:nvPr>
        </p:nvSpPr>
        <p:spPr/>
        <p:txBody>
          <a:bodyPr/>
          <a:lstStyle/>
          <a:p>
            <a:r>
              <a:rPr lang="en-US" sz="2400" b="1" dirty="0"/>
              <a:t>Emergence of CLTS champions at highest leadership level</a:t>
            </a:r>
          </a:p>
          <a:p>
            <a:pPr lvl="1"/>
            <a:r>
              <a:rPr lang="en-US" sz="2400" b="1" dirty="0"/>
              <a:t>As the success of communities attracted the attention of local government, the national level political leadership became interested to show case the success at the country level and emerge as champion at the region. E.g. Malawi, Madagascar, Zambia</a:t>
            </a:r>
          </a:p>
          <a:p>
            <a:endParaRPr lang="en-US" dirty="0"/>
          </a:p>
        </p:txBody>
      </p:sp>
    </p:spTree>
    <p:extLst>
      <p:ext uri="{BB962C8B-B14F-4D97-AF65-F5344CB8AC3E}">
        <p14:creationId xmlns:p14="http://schemas.microsoft.com/office/powerpoint/2010/main" val="283632267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Genesis.thmx</Template>
  <TotalTime>625</TotalTime>
  <Words>723</Words>
  <Application>Microsoft Office PowerPoint</Application>
  <PresentationFormat>On-screen Show (4:3)</PresentationFormat>
  <Paragraphs>83</Paragraphs>
  <Slides>17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Arial</vt:lpstr>
      <vt:lpstr>Calibri</vt:lpstr>
      <vt:lpstr>Calibri Light</vt:lpstr>
      <vt:lpstr>Calisto MT</vt:lpstr>
      <vt:lpstr>Garamond</vt:lpstr>
      <vt:lpstr>Wingdings</vt:lpstr>
      <vt:lpstr>Genesis</vt:lpstr>
      <vt:lpstr>Office Theme</vt:lpstr>
      <vt:lpstr>Challenges of Nation-wide Scaling up and Sustainability</vt:lpstr>
      <vt:lpstr>MDG and CLTS in Africa </vt:lpstr>
      <vt:lpstr>MDG and CLTS in Africa </vt:lpstr>
      <vt:lpstr>PowerPoint Presentation</vt:lpstr>
      <vt:lpstr>Challenges </vt:lpstr>
      <vt:lpstr>Challenges</vt:lpstr>
      <vt:lpstr>Innovative scaling up strategies</vt:lpstr>
      <vt:lpstr>Innovative scaling up strategies</vt:lpstr>
      <vt:lpstr>Innovative scaling up strategies</vt:lpstr>
      <vt:lpstr>Innovative scaling up strategies</vt:lpstr>
      <vt:lpstr>Innovative scaling up strategies</vt:lpstr>
      <vt:lpstr>Innovative scaling up strategies</vt:lpstr>
      <vt:lpstr>PowerPoint Presentation</vt:lpstr>
      <vt:lpstr>PowerPoint Presentation</vt:lpstr>
      <vt:lpstr>PowerPoint Presentation</vt:lpstr>
      <vt:lpstr>How do we approach the SDGs? </vt:lpstr>
      <vt:lpstr>PowerPoint Presentation</vt:lpstr>
    </vt:vector>
  </TitlesOfParts>
  <Company>CLTS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Institutionalization and scaling up of CLTS in the era of Sustainable Development Goal</dc:title>
  <dc:creator>Kamal Kar</dc:creator>
  <cp:lastModifiedBy>Preetha Prabhakaran</cp:lastModifiedBy>
  <cp:revision>33</cp:revision>
  <dcterms:created xsi:type="dcterms:W3CDTF">2015-05-13T03:14:47Z</dcterms:created>
  <dcterms:modified xsi:type="dcterms:W3CDTF">2015-06-09T12:59:08Z</dcterms:modified>
</cp:coreProperties>
</file>